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655" r:id="rId3"/>
    <p:sldId id="424" r:id="rId4"/>
    <p:sldId id="762" r:id="rId5"/>
    <p:sldId id="651" r:id="rId6"/>
    <p:sldId id="763" r:id="rId7"/>
    <p:sldId id="650" r:id="rId8"/>
    <p:sldId id="425" r:id="rId9"/>
    <p:sldId id="653" r:id="rId10"/>
    <p:sldId id="656" r:id="rId11"/>
    <p:sldId id="654" r:id="rId12"/>
    <p:sldId id="506" r:id="rId13"/>
    <p:sldId id="427" r:id="rId14"/>
    <p:sldId id="652" r:id="rId15"/>
    <p:sldId id="648" r:id="rId16"/>
    <p:sldId id="764" r:id="rId17"/>
    <p:sldId id="658" r:id="rId18"/>
    <p:sldId id="657" r:id="rId19"/>
    <p:sldId id="659" r:id="rId20"/>
    <p:sldId id="660" r:id="rId21"/>
    <p:sldId id="661" r:id="rId22"/>
    <p:sldId id="662" r:id="rId23"/>
    <p:sldId id="663" r:id="rId24"/>
    <p:sldId id="664" r:id="rId25"/>
    <p:sldId id="666" r:id="rId26"/>
    <p:sldId id="670" r:id="rId27"/>
    <p:sldId id="671" r:id="rId28"/>
    <p:sldId id="672" r:id="rId29"/>
    <p:sldId id="673" r:id="rId30"/>
    <p:sldId id="674" r:id="rId31"/>
    <p:sldId id="675" r:id="rId32"/>
    <p:sldId id="676" r:id="rId33"/>
    <p:sldId id="677" r:id="rId34"/>
    <p:sldId id="678" r:id="rId35"/>
    <p:sldId id="679" r:id="rId36"/>
    <p:sldId id="680" r:id="rId37"/>
    <p:sldId id="681" r:id="rId38"/>
    <p:sldId id="682" r:id="rId39"/>
    <p:sldId id="683" r:id="rId40"/>
    <p:sldId id="684" r:id="rId41"/>
    <p:sldId id="685" r:id="rId42"/>
    <p:sldId id="686" r:id="rId43"/>
    <p:sldId id="687" r:id="rId44"/>
    <p:sldId id="690" r:id="rId45"/>
    <p:sldId id="691" r:id="rId46"/>
    <p:sldId id="692" r:id="rId47"/>
    <p:sldId id="693" r:id="rId48"/>
    <p:sldId id="694" r:id="rId49"/>
    <p:sldId id="695" r:id="rId50"/>
    <p:sldId id="696" r:id="rId51"/>
    <p:sldId id="697" r:id="rId52"/>
    <p:sldId id="698" r:id="rId53"/>
    <p:sldId id="699" r:id="rId54"/>
    <p:sldId id="706" r:id="rId55"/>
    <p:sldId id="707" r:id="rId56"/>
    <p:sldId id="760" r:id="rId57"/>
    <p:sldId id="708" r:id="rId58"/>
    <p:sldId id="709" r:id="rId59"/>
    <p:sldId id="710" r:id="rId60"/>
    <p:sldId id="729" r:id="rId61"/>
    <p:sldId id="721" r:id="rId62"/>
    <p:sldId id="722" r:id="rId63"/>
    <p:sldId id="736" r:id="rId64"/>
    <p:sldId id="737" r:id="rId65"/>
    <p:sldId id="738" r:id="rId66"/>
    <p:sldId id="739" r:id="rId67"/>
    <p:sldId id="743" r:id="rId68"/>
    <p:sldId id="744" r:id="rId69"/>
    <p:sldId id="745" r:id="rId70"/>
    <p:sldId id="746" r:id="rId71"/>
    <p:sldId id="749" r:id="rId72"/>
    <p:sldId id="750" r:id="rId73"/>
    <p:sldId id="751" r:id="rId74"/>
    <p:sldId id="752" r:id="rId75"/>
    <p:sldId id="753" r:id="rId76"/>
    <p:sldId id="754" r:id="rId77"/>
    <p:sldId id="761" r:id="rId7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66" autoAdjust="0"/>
    <p:restoredTop sz="94660"/>
  </p:normalViewPr>
  <p:slideViewPr>
    <p:cSldViewPr snapToGrid="0">
      <p:cViewPr varScale="1">
        <p:scale>
          <a:sx n="105" d="100"/>
          <a:sy n="105" d="100"/>
        </p:scale>
        <p:origin x="7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D9B5AE-99C2-4FFA-9991-764C30D09F5B}"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s-ES"/>
        </a:p>
      </dgm:t>
    </dgm:pt>
    <dgm:pt modelId="{D5D25C6B-8764-42FE-8CD8-160D8B6958D0}">
      <dgm:prSet phldrT="[Texto]" custT="1"/>
      <dgm:spPr/>
      <dgm:t>
        <a:bodyPr/>
        <a:lstStyle/>
        <a:p>
          <a:r>
            <a:rPr lang="es-CO" sz="2400" dirty="0">
              <a:solidFill>
                <a:schemeClr val="tx2">
                  <a:lumMod val="75000"/>
                </a:schemeClr>
              </a:solidFill>
            </a:rPr>
            <a:t>Dolo</a:t>
          </a:r>
          <a:endParaRPr lang="es-ES" sz="2400" dirty="0">
            <a:solidFill>
              <a:schemeClr val="tx2">
                <a:lumMod val="75000"/>
              </a:schemeClr>
            </a:solidFill>
          </a:endParaRPr>
        </a:p>
      </dgm:t>
    </dgm:pt>
    <dgm:pt modelId="{ADE75A2B-5C4B-4D0E-B156-7CC6D59479AC}" type="parTrans" cxnId="{BC8151F6-F3ED-4D23-822A-AB80C1C45213}">
      <dgm:prSet/>
      <dgm:spPr/>
      <dgm:t>
        <a:bodyPr/>
        <a:lstStyle/>
        <a:p>
          <a:endParaRPr lang="es-ES"/>
        </a:p>
      </dgm:t>
    </dgm:pt>
    <dgm:pt modelId="{F03C4201-10A9-46B8-9A31-4844AB1CC953}" type="sibTrans" cxnId="{BC8151F6-F3ED-4D23-822A-AB80C1C45213}">
      <dgm:prSet/>
      <dgm:spPr/>
      <dgm:t>
        <a:bodyPr/>
        <a:lstStyle/>
        <a:p>
          <a:endParaRPr lang="es-ES"/>
        </a:p>
      </dgm:t>
    </dgm:pt>
    <dgm:pt modelId="{51DF8BCD-754F-4641-BA11-466E8D7A3B83}">
      <dgm:prSet phldrT="[Texto]" custT="1"/>
      <dgm:spPr/>
      <dgm:t>
        <a:bodyPr/>
        <a:lstStyle/>
        <a:p>
          <a:r>
            <a:rPr lang="es-CO" sz="1800" dirty="0">
              <a:solidFill>
                <a:schemeClr val="tx2">
                  <a:lumMod val="75000"/>
                </a:schemeClr>
              </a:solidFill>
            </a:rPr>
            <a:t>Culpa</a:t>
          </a:r>
          <a:endParaRPr lang="es-ES" sz="1800" dirty="0">
            <a:solidFill>
              <a:schemeClr val="tx2">
                <a:lumMod val="75000"/>
              </a:schemeClr>
            </a:solidFill>
          </a:endParaRPr>
        </a:p>
      </dgm:t>
    </dgm:pt>
    <dgm:pt modelId="{66B4D930-A1B7-42EE-983A-6550BFF2C0D2}" type="parTrans" cxnId="{74E0E598-02F2-42FA-B457-472C3DDF4547}">
      <dgm:prSet/>
      <dgm:spPr/>
      <dgm:t>
        <a:bodyPr/>
        <a:lstStyle/>
        <a:p>
          <a:endParaRPr lang="es-ES"/>
        </a:p>
      </dgm:t>
    </dgm:pt>
    <dgm:pt modelId="{AED0522E-C91E-4B8E-A59D-96093C543ED6}" type="sibTrans" cxnId="{74E0E598-02F2-42FA-B457-472C3DDF4547}">
      <dgm:prSet/>
      <dgm:spPr/>
      <dgm:t>
        <a:bodyPr/>
        <a:lstStyle/>
        <a:p>
          <a:endParaRPr lang="es-ES"/>
        </a:p>
      </dgm:t>
    </dgm:pt>
    <dgm:pt modelId="{625F3F44-E975-4FF7-BB42-533FCDFF019B}">
      <dgm:prSet phldrT="[Texto]" custT="1"/>
      <dgm:spPr/>
      <dgm:t>
        <a:bodyPr/>
        <a:lstStyle/>
        <a:p>
          <a:r>
            <a:rPr lang="es-CO" sz="1600" dirty="0" err="1">
              <a:solidFill>
                <a:schemeClr val="tx2">
                  <a:lumMod val="75000"/>
                </a:schemeClr>
              </a:solidFill>
            </a:rPr>
            <a:t>Preterintensión</a:t>
          </a:r>
          <a:endParaRPr lang="es-ES" sz="1600" dirty="0">
            <a:solidFill>
              <a:schemeClr val="tx2">
                <a:lumMod val="75000"/>
              </a:schemeClr>
            </a:solidFill>
          </a:endParaRPr>
        </a:p>
      </dgm:t>
    </dgm:pt>
    <dgm:pt modelId="{B499D980-4677-45D4-B7F6-E329EE8B92EF}" type="parTrans" cxnId="{3A8AA304-F59B-45F5-AB11-EE257D2ADB69}">
      <dgm:prSet/>
      <dgm:spPr/>
      <dgm:t>
        <a:bodyPr/>
        <a:lstStyle/>
        <a:p>
          <a:endParaRPr lang="es-ES"/>
        </a:p>
      </dgm:t>
    </dgm:pt>
    <dgm:pt modelId="{F15233E3-84AE-41A4-9C95-291F45519175}" type="sibTrans" cxnId="{3A8AA304-F59B-45F5-AB11-EE257D2ADB69}">
      <dgm:prSet/>
      <dgm:spPr/>
      <dgm:t>
        <a:bodyPr/>
        <a:lstStyle/>
        <a:p>
          <a:endParaRPr lang="es-ES"/>
        </a:p>
      </dgm:t>
    </dgm:pt>
    <dgm:pt modelId="{01ABB73B-3B40-451F-A330-1E85E47F9785}" type="pres">
      <dgm:prSet presAssocID="{F8D9B5AE-99C2-4FFA-9991-764C30D09F5B}" presName="Name0" presStyleCnt="0">
        <dgm:presLayoutVars>
          <dgm:dir/>
          <dgm:resizeHandles val="exact"/>
        </dgm:presLayoutVars>
      </dgm:prSet>
      <dgm:spPr/>
    </dgm:pt>
    <dgm:pt modelId="{3D3ECE37-727C-48B5-805A-472B76998A07}" type="pres">
      <dgm:prSet presAssocID="{D5D25C6B-8764-42FE-8CD8-160D8B6958D0}" presName="composite" presStyleCnt="0"/>
      <dgm:spPr/>
    </dgm:pt>
    <dgm:pt modelId="{236A464D-5D03-4B77-AEC5-808577EDC665}" type="pres">
      <dgm:prSet presAssocID="{D5D25C6B-8764-42FE-8CD8-160D8B6958D0}" presName="rect1" presStyleLbl="trAlignAcc1" presStyleIdx="0" presStyleCnt="3">
        <dgm:presLayoutVars>
          <dgm:bulletEnabled val="1"/>
        </dgm:presLayoutVars>
      </dgm:prSet>
      <dgm:spPr/>
    </dgm:pt>
    <dgm:pt modelId="{D7BA7303-026F-4D87-BA7B-D2D6C0225F94}" type="pres">
      <dgm:prSet presAssocID="{D5D25C6B-8764-42FE-8CD8-160D8B6958D0}" presName="rect2" presStyleLbl="fgImgPlace1" presStyleIdx="0" presStyleCnt="3" custFlipHor="1" custScaleX="21353" custScaleY="67283"/>
      <dgm:spPr/>
    </dgm:pt>
    <dgm:pt modelId="{ADDA8549-5E5E-4309-B9A9-A0BB34256CE8}" type="pres">
      <dgm:prSet presAssocID="{F03C4201-10A9-46B8-9A31-4844AB1CC953}" presName="sibTrans" presStyleCnt="0"/>
      <dgm:spPr/>
    </dgm:pt>
    <dgm:pt modelId="{1668B855-FF02-49CF-B32C-0FAB4DD8B929}" type="pres">
      <dgm:prSet presAssocID="{51DF8BCD-754F-4641-BA11-466E8D7A3B83}" presName="composite" presStyleCnt="0"/>
      <dgm:spPr/>
    </dgm:pt>
    <dgm:pt modelId="{07D4E3D5-5A74-4AE9-989A-55D1C6A478ED}" type="pres">
      <dgm:prSet presAssocID="{51DF8BCD-754F-4641-BA11-466E8D7A3B83}" presName="rect1" presStyleLbl="trAlignAcc1" presStyleIdx="1" presStyleCnt="3">
        <dgm:presLayoutVars>
          <dgm:bulletEnabled val="1"/>
        </dgm:presLayoutVars>
      </dgm:prSet>
      <dgm:spPr/>
    </dgm:pt>
    <dgm:pt modelId="{89DCAA7E-82BE-4AFE-96C8-E8A6021AD278}" type="pres">
      <dgm:prSet presAssocID="{51DF8BCD-754F-4641-BA11-466E8D7A3B83}" presName="rect2" presStyleLbl="fgImgPlace1" presStyleIdx="1" presStyleCnt="3" custScaleX="29998" custScaleY="46481"/>
      <dgm:spPr/>
    </dgm:pt>
    <dgm:pt modelId="{176CCA9A-BD08-4514-B9A4-68F1B4891499}" type="pres">
      <dgm:prSet presAssocID="{AED0522E-C91E-4B8E-A59D-96093C543ED6}" presName="sibTrans" presStyleCnt="0"/>
      <dgm:spPr/>
    </dgm:pt>
    <dgm:pt modelId="{370C4CA9-0285-4703-AB7E-4626907E035F}" type="pres">
      <dgm:prSet presAssocID="{625F3F44-E975-4FF7-BB42-533FCDFF019B}" presName="composite" presStyleCnt="0"/>
      <dgm:spPr/>
    </dgm:pt>
    <dgm:pt modelId="{63660F0D-E0E5-4CB9-8114-7E61DF1834C8}" type="pres">
      <dgm:prSet presAssocID="{625F3F44-E975-4FF7-BB42-533FCDFF019B}" presName="rect1" presStyleLbl="trAlignAcc1" presStyleIdx="2" presStyleCnt="3" custScaleX="111847">
        <dgm:presLayoutVars>
          <dgm:bulletEnabled val="1"/>
        </dgm:presLayoutVars>
      </dgm:prSet>
      <dgm:spPr/>
    </dgm:pt>
    <dgm:pt modelId="{B1AD1929-312B-4C87-A26E-93A840D76C9D}" type="pres">
      <dgm:prSet presAssocID="{625F3F44-E975-4FF7-BB42-533FCDFF019B}" presName="rect2" presStyleLbl="fgImgPlace1" presStyleIdx="2" presStyleCnt="3" custFlipVert="1" custFlipHor="1" custScaleX="28343" custScaleY="7489"/>
      <dgm:spPr/>
    </dgm:pt>
  </dgm:ptLst>
  <dgm:cxnLst>
    <dgm:cxn modelId="{3A8AA304-F59B-45F5-AB11-EE257D2ADB69}" srcId="{F8D9B5AE-99C2-4FFA-9991-764C30D09F5B}" destId="{625F3F44-E975-4FF7-BB42-533FCDFF019B}" srcOrd="2" destOrd="0" parTransId="{B499D980-4677-45D4-B7F6-E329EE8B92EF}" sibTransId="{F15233E3-84AE-41A4-9C95-291F45519175}"/>
    <dgm:cxn modelId="{7FDA095E-0035-428A-B9C8-A51E138C5372}" type="presOf" srcId="{F8D9B5AE-99C2-4FFA-9991-764C30D09F5B}" destId="{01ABB73B-3B40-451F-A330-1E85E47F9785}" srcOrd="0" destOrd="0" presId="urn:microsoft.com/office/officeart/2008/layout/PictureStrips"/>
    <dgm:cxn modelId="{6C341B95-DBB2-419E-9D39-B0D2AAD0B88C}" type="presOf" srcId="{51DF8BCD-754F-4641-BA11-466E8D7A3B83}" destId="{07D4E3D5-5A74-4AE9-989A-55D1C6A478ED}" srcOrd="0" destOrd="0" presId="urn:microsoft.com/office/officeart/2008/layout/PictureStrips"/>
    <dgm:cxn modelId="{74E0E598-02F2-42FA-B457-472C3DDF4547}" srcId="{F8D9B5AE-99C2-4FFA-9991-764C30D09F5B}" destId="{51DF8BCD-754F-4641-BA11-466E8D7A3B83}" srcOrd="1" destOrd="0" parTransId="{66B4D930-A1B7-42EE-983A-6550BFF2C0D2}" sibTransId="{AED0522E-C91E-4B8E-A59D-96093C543ED6}"/>
    <dgm:cxn modelId="{3688F5C8-6290-4378-BD59-2C669C41FA4D}" type="presOf" srcId="{625F3F44-E975-4FF7-BB42-533FCDFF019B}" destId="{63660F0D-E0E5-4CB9-8114-7E61DF1834C8}" srcOrd="0" destOrd="0" presId="urn:microsoft.com/office/officeart/2008/layout/PictureStrips"/>
    <dgm:cxn modelId="{5CEF10CD-CA1D-4AEF-937C-B65B7C7D6358}" type="presOf" srcId="{D5D25C6B-8764-42FE-8CD8-160D8B6958D0}" destId="{236A464D-5D03-4B77-AEC5-808577EDC665}" srcOrd="0" destOrd="0" presId="urn:microsoft.com/office/officeart/2008/layout/PictureStrips"/>
    <dgm:cxn modelId="{BC8151F6-F3ED-4D23-822A-AB80C1C45213}" srcId="{F8D9B5AE-99C2-4FFA-9991-764C30D09F5B}" destId="{D5D25C6B-8764-42FE-8CD8-160D8B6958D0}" srcOrd="0" destOrd="0" parTransId="{ADE75A2B-5C4B-4D0E-B156-7CC6D59479AC}" sibTransId="{F03C4201-10A9-46B8-9A31-4844AB1CC953}"/>
    <dgm:cxn modelId="{BFA6CC4B-899E-4F3E-A5A5-E02C2AB790B6}" type="presParOf" srcId="{01ABB73B-3B40-451F-A330-1E85E47F9785}" destId="{3D3ECE37-727C-48B5-805A-472B76998A07}" srcOrd="0" destOrd="0" presId="urn:microsoft.com/office/officeart/2008/layout/PictureStrips"/>
    <dgm:cxn modelId="{AEFE0AC8-F8AD-4D53-A100-A043AC229257}" type="presParOf" srcId="{3D3ECE37-727C-48B5-805A-472B76998A07}" destId="{236A464D-5D03-4B77-AEC5-808577EDC665}" srcOrd="0" destOrd="0" presId="urn:microsoft.com/office/officeart/2008/layout/PictureStrips"/>
    <dgm:cxn modelId="{576E05C9-C20D-4FBA-9565-00ADC4175E15}" type="presParOf" srcId="{3D3ECE37-727C-48B5-805A-472B76998A07}" destId="{D7BA7303-026F-4D87-BA7B-D2D6C0225F94}" srcOrd="1" destOrd="0" presId="urn:microsoft.com/office/officeart/2008/layout/PictureStrips"/>
    <dgm:cxn modelId="{E10543E7-343E-4F56-BB26-4FDB16443B6D}" type="presParOf" srcId="{01ABB73B-3B40-451F-A330-1E85E47F9785}" destId="{ADDA8549-5E5E-4309-B9A9-A0BB34256CE8}" srcOrd="1" destOrd="0" presId="urn:microsoft.com/office/officeart/2008/layout/PictureStrips"/>
    <dgm:cxn modelId="{ACD146EB-49B7-4724-8055-A3A1E7E7BFB3}" type="presParOf" srcId="{01ABB73B-3B40-451F-A330-1E85E47F9785}" destId="{1668B855-FF02-49CF-B32C-0FAB4DD8B929}" srcOrd="2" destOrd="0" presId="urn:microsoft.com/office/officeart/2008/layout/PictureStrips"/>
    <dgm:cxn modelId="{5B2C3C7B-68ED-4D02-92B1-D7146A2FFCDE}" type="presParOf" srcId="{1668B855-FF02-49CF-B32C-0FAB4DD8B929}" destId="{07D4E3D5-5A74-4AE9-989A-55D1C6A478ED}" srcOrd="0" destOrd="0" presId="urn:microsoft.com/office/officeart/2008/layout/PictureStrips"/>
    <dgm:cxn modelId="{1A6CF630-28B7-434F-B0D3-881267D1FA02}" type="presParOf" srcId="{1668B855-FF02-49CF-B32C-0FAB4DD8B929}" destId="{89DCAA7E-82BE-4AFE-96C8-E8A6021AD278}" srcOrd="1" destOrd="0" presId="urn:microsoft.com/office/officeart/2008/layout/PictureStrips"/>
    <dgm:cxn modelId="{56E038E4-EF58-408A-A3EC-DA4C0866FB73}" type="presParOf" srcId="{01ABB73B-3B40-451F-A330-1E85E47F9785}" destId="{176CCA9A-BD08-4514-B9A4-68F1B4891499}" srcOrd="3" destOrd="0" presId="urn:microsoft.com/office/officeart/2008/layout/PictureStrips"/>
    <dgm:cxn modelId="{C4C5E788-633A-400D-8C30-D460E61187B0}" type="presParOf" srcId="{01ABB73B-3B40-451F-A330-1E85E47F9785}" destId="{370C4CA9-0285-4703-AB7E-4626907E035F}" srcOrd="4" destOrd="0" presId="urn:microsoft.com/office/officeart/2008/layout/PictureStrips"/>
    <dgm:cxn modelId="{2EBE8127-FB4F-4D71-877B-018E219A534E}" type="presParOf" srcId="{370C4CA9-0285-4703-AB7E-4626907E035F}" destId="{63660F0D-E0E5-4CB9-8114-7E61DF1834C8}" srcOrd="0" destOrd="0" presId="urn:microsoft.com/office/officeart/2008/layout/PictureStrips"/>
    <dgm:cxn modelId="{FF91F8DF-EFAD-497C-8EC7-D39DD539916E}" type="presParOf" srcId="{370C4CA9-0285-4703-AB7E-4626907E035F}" destId="{B1AD1929-312B-4C87-A26E-93A840D76C9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6A464D-5D03-4B77-AEC5-808577EDC665}">
      <dsp:nvSpPr>
        <dsp:cNvPr id="0" name=""/>
        <dsp:cNvSpPr/>
      </dsp:nvSpPr>
      <dsp:spPr>
        <a:xfrm>
          <a:off x="274845" y="86957"/>
          <a:ext cx="1682556" cy="52579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6141" tIns="91440" rIns="91440" bIns="91440" numCol="1" spcCol="1270" anchor="ctr" anchorCtr="0">
          <a:noAutofit/>
        </a:bodyPr>
        <a:lstStyle/>
        <a:p>
          <a:pPr marL="0" lvl="0" indent="0" algn="l" defTabSz="1066800">
            <a:lnSpc>
              <a:spcPct val="90000"/>
            </a:lnSpc>
            <a:spcBef>
              <a:spcPct val="0"/>
            </a:spcBef>
            <a:spcAft>
              <a:spcPct val="35000"/>
            </a:spcAft>
            <a:buNone/>
          </a:pPr>
          <a:r>
            <a:rPr lang="es-CO" sz="2400" kern="1200" dirty="0">
              <a:solidFill>
                <a:schemeClr val="tx2">
                  <a:lumMod val="75000"/>
                </a:schemeClr>
              </a:solidFill>
            </a:rPr>
            <a:t>Dolo</a:t>
          </a:r>
          <a:endParaRPr lang="es-ES" sz="2400" kern="1200" dirty="0">
            <a:solidFill>
              <a:schemeClr val="tx2">
                <a:lumMod val="75000"/>
              </a:schemeClr>
            </a:solidFill>
          </a:endParaRPr>
        </a:p>
      </dsp:txBody>
      <dsp:txXfrm>
        <a:off x="274845" y="86957"/>
        <a:ext cx="1682556" cy="525799"/>
      </dsp:txXfrm>
    </dsp:sp>
    <dsp:sp modelId="{D7BA7303-026F-4D87-BA7B-D2D6C0225F94}">
      <dsp:nvSpPr>
        <dsp:cNvPr id="0" name=""/>
        <dsp:cNvSpPr/>
      </dsp:nvSpPr>
      <dsp:spPr>
        <a:xfrm flipH="1">
          <a:off x="349472" y="101322"/>
          <a:ext cx="78591" cy="371462"/>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D4E3D5-5A74-4AE9-989A-55D1C6A478ED}">
      <dsp:nvSpPr>
        <dsp:cNvPr id="0" name=""/>
        <dsp:cNvSpPr/>
      </dsp:nvSpPr>
      <dsp:spPr>
        <a:xfrm>
          <a:off x="274845" y="672931"/>
          <a:ext cx="1682556" cy="52579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6141" tIns="68580" rIns="68580" bIns="68580" numCol="1" spcCol="1270" anchor="ctr" anchorCtr="0">
          <a:noAutofit/>
        </a:bodyPr>
        <a:lstStyle/>
        <a:p>
          <a:pPr marL="0" lvl="0" indent="0" algn="l" defTabSz="800100">
            <a:lnSpc>
              <a:spcPct val="90000"/>
            </a:lnSpc>
            <a:spcBef>
              <a:spcPct val="0"/>
            </a:spcBef>
            <a:spcAft>
              <a:spcPct val="35000"/>
            </a:spcAft>
            <a:buNone/>
          </a:pPr>
          <a:r>
            <a:rPr lang="es-CO" sz="1800" kern="1200" dirty="0">
              <a:solidFill>
                <a:schemeClr val="tx2">
                  <a:lumMod val="75000"/>
                </a:schemeClr>
              </a:solidFill>
            </a:rPr>
            <a:t>Culpa</a:t>
          </a:r>
          <a:endParaRPr lang="es-ES" sz="1800" kern="1200" dirty="0">
            <a:solidFill>
              <a:schemeClr val="tx2">
                <a:lumMod val="75000"/>
              </a:schemeClr>
            </a:solidFill>
          </a:endParaRPr>
        </a:p>
      </dsp:txBody>
      <dsp:txXfrm>
        <a:off x="274845" y="672931"/>
        <a:ext cx="1682556" cy="525799"/>
      </dsp:txXfrm>
    </dsp:sp>
    <dsp:sp modelId="{89DCAA7E-82BE-4AFE-96C8-E8A6021AD278}">
      <dsp:nvSpPr>
        <dsp:cNvPr id="0" name=""/>
        <dsp:cNvSpPr/>
      </dsp:nvSpPr>
      <dsp:spPr>
        <a:xfrm>
          <a:off x="333563" y="744718"/>
          <a:ext cx="110410" cy="256616"/>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60F0D-E0E5-4CB9-8114-7E61DF1834C8}">
      <dsp:nvSpPr>
        <dsp:cNvPr id="0" name=""/>
        <dsp:cNvSpPr/>
      </dsp:nvSpPr>
      <dsp:spPr>
        <a:xfrm>
          <a:off x="175179" y="1258905"/>
          <a:ext cx="1881889" cy="52579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6141" tIns="60960" rIns="60960" bIns="60960" numCol="1" spcCol="1270" anchor="ctr" anchorCtr="0">
          <a:noAutofit/>
        </a:bodyPr>
        <a:lstStyle/>
        <a:p>
          <a:pPr marL="0" lvl="0" indent="0" algn="l" defTabSz="711200">
            <a:lnSpc>
              <a:spcPct val="90000"/>
            </a:lnSpc>
            <a:spcBef>
              <a:spcPct val="0"/>
            </a:spcBef>
            <a:spcAft>
              <a:spcPct val="35000"/>
            </a:spcAft>
            <a:buNone/>
          </a:pPr>
          <a:r>
            <a:rPr lang="es-CO" sz="1600" kern="1200" dirty="0" err="1">
              <a:solidFill>
                <a:schemeClr val="tx2">
                  <a:lumMod val="75000"/>
                </a:schemeClr>
              </a:solidFill>
            </a:rPr>
            <a:t>Preterintensión</a:t>
          </a:r>
          <a:endParaRPr lang="es-ES" sz="1600" kern="1200" dirty="0">
            <a:solidFill>
              <a:schemeClr val="tx2">
                <a:lumMod val="75000"/>
              </a:schemeClr>
            </a:solidFill>
          </a:endParaRPr>
        </a:p>
      </dsp:txBody>
      <dsp:txXfrm>
        <a:off x="175179" y="1258905"/>
        <a:ext cx="1881889" cy="525799"/>
      </dsp:txXfrm>
    </dsp:sp>
    <dsp:sp modelId="{B1AD1929-312B-4C87-A26E-93A840D76C9D}">
      <dsp:nvSpPr>
        <dsp:cNvPr id="0" name=""/>
        <dsp:cNvSpPr/>
      </dsp:nvSpPr>
      <dsp:spPr>
        <a:xfrm flipH="1" flipV="1">
          <a:off x="336609" y="1438328"/>
          <a:ext cx="104319" cy="4134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BA593-69CD-40DF-A425-2AEE12822C5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52756FC1-68CE-4BC0-8B21-E256A1547B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961B7ABF-AA6E-48CE-9726-51C399C5F824}"/>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5" name="Marcador de pie de página 4">
            <a:extLst>
              <a:ext uri="{FF2B5EF4-FFF2-40B4-BE49-F238E27FC236}">
                <a16:creationId xmlns:a16="http://schemas.microsoft.com/office/drawing/2014/main" id="{3171ED6F-16E5-46B2-BCD3-17B5687FECD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69B3181-6941-4CB3-86BF-382601FEA0B7}"/>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1340632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6B1CE-7706-47EF-9267-DD3F41AF289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5F0BABF-D8A4-42DA-A137-6AC02E53E7EE}"/>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8DE7AC5-F666-42D9-B3EE-7869DF9C1E1E}"/>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5" name="Marcador de pie de página 4">
            <a:extLst>
              <a:ext uri="{FF2B5EF4-FFF2-40B4-BE49-F238E27FC236}">
                <a16:creationId xmlns:a16="http://schemas.microsoft.com/office/drawing/2014/main" id="{2571E017-28B4-47CC-864F-91547D5B4C9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F5B0DD1-3503-41E6-95DF-0F39D6E5E835}"/>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1686421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DC2824-EDCB-4D71-948E-F4268BAE6A0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432EE0E1-A124-4AAA-9931-4AA167AABF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45AEB74-E58E-4620-88F2-F908FD56EB44}"/>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5" name="Marcador de pie de página 4">
            <a:extLst>
              <a:ext uri="{FF2B5EF4-FFF2-40B4-BE49-F238E27FC236}">
                <a16:creationId xmlns:a16="http://schemas.microsoft.com/office/drawing/2014/main" id="{C755EA83-5E05-44AD-9197-BB5B2CF6103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33C06A6-5470-4FB5-A208-45D151E818D4}"/>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121131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B3549B-F396-419E-A585-CEC5AA34592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B457E57-D5CD-47F3-9C00-257B67EF3060}"/>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646B82D-364A-4DE1-947F-4A7ADB0FE128}"/>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106D4A02-CB03-4D1A-B79F-09D6AC530476}"/>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6" name="Marcador de pie de página 5">
            <a:extLst>
              <a:ext uri="{FF2B5EF4-FFF2-40B4-BE49-F238E27FC236}">
                <a16:creationId xmlns:a16="http://schemas.microsoft.com/office/drawing/2014/main" id="{C4809115-CD8F-4351-AF7A-D44751241A7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4E58601A-4F10-474D-8642-E066FA02A1B7}"/>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4140663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F229B0-B094-4627-81C8-CB28AA3A3BC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24BDD00-7B52-4B48-B505-DFCE1DC7AF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5D790194-4380-48F6-A3F5-C48158A18876}"/>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354D929C-A351-4F6A-ABFA-3356DB5B9D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C7A08014-8B1A-4FF8-A339-A1547D9CA37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6E9A1BEF-C0B9-4177-85E4-AFA6C0597A77}"/>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8" name="Marcador de pie de página 7">
            <a:extLst>
              <a:ext uri="{FF2B5EF4-FFF2-40B4-BE49-F238E27FC236}">
                <a16:creationId xmlns:a16="http://schemas.microsoft.com/office/drawing/2014/main" id="{1030D820-3F60-4E0A-8104-7CBFFF1EE86C}"/>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61530E3D-2019-4622-92E6-EB94B3CC697E}"/>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2114461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71357F-745A-45CC-8F6C-675A03FEA84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67FEB478-45B7-43B0-81C3-C0196E8E5AA3}"/>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4" name="Marcador de pie de página 3">
            <a:extLst>
              <a:ext uri="{FF2B5EF4-FFF2-40B4-BE49-F238E27FC236}">
                <a16:creationId xmlns:a16="http://schemas.microsoft.com/office/drawing/2014/main" id="{4D52601D-716B-48E8-B5AB-B5CF3537BE4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0E3B421D-E31F-47A9-923D-DDEBA45EDE4E}"/>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1576460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A17877B-FB5B-41C3-A243-4E7CD0189DE1}"/>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3" name="Marcador de pie de página 2">
            <a:extLst>
              <a:ext uri="{FF2B5EF4-FFF2-40B4-BE49-F238E27FC236}">
                <a16:creationId xmlns:a16="http://schemas.microsoft.com/office/drawing/2014/main" id="{2F6D9155-02CE-4D69-B767-FFD5032C6813}"/>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842DAA19-99B5-46B9-A5B2-FE6472C785CE}"/>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4257007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E6E553-BB8B-4355-ABE6-40FEA0D27AB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F829DC8-B2A0-4057-8856-474462C3F1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BDBF7C7-D4C2-49E6-A598-3A09CC39F9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73DC9512-C875-403D-8ABA-9C18EF7D93CA}"/>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6" name="Marcador de pie de página 5">
            <a:extLst>
              <a:ext uri="{FF2B5EF4-FFF2-40B4-BE49-F238E27FC236}">
                <a16:creationId xmlns:a16="http://schemas.microsoft.com/office/drawing/2014/main" id="{554B9510-D696-4E18-A237-0EABAAF294A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3CD4523-EF78-467F-A56C-5AA6492C99C9}"/>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48368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C87DE-34E1-4197-9D5E-424C06E79C3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3AB0655B-9CF8-4A23-BA18-FF5FF18252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F598A8F8-7E63-4788-9604-CD63ECF08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B4B6369C-78EB-4BB1-A5CB-E090AB50254B}"/>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6" name="Marcador de pie de página 5">
            <a:extLst>
              <a:ext uri="{FF2B5EF4-FFF2-40B4-BE49-F238E27FC236}">
                <a16:creationId xmlns:a16="http://schemas.microsoft.com/office/drawing/2014/main" id="{5C987748-6F83-40C2-970C-9F60008768E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E71FC28-CEA6-4F0E-8B6E-4747F842E0E4}"/>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144100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71DBC4-E2AE-4C00-AFA1-A8911610BA6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D3F7CCF-434C-464A-BB82-9040FB033C66}"/>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8A3C918-D37F-4F37-ACF7-178C9692DB78}"/>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5" name="Marcador de pie de página 4">
            <a:extLst>
              <a:ext uri="{FF2B5EF4-FFF2-40B4-BE49-F238E27FC236}">
                <a16:creationId xmlns:a16="http://schemas.microsoft.com/office/drawing/2014/main" id="{04DC877E-96B2-476C-A1A6-0FE4200B242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C966422-03AB-4C0C-A694-85D5AD438F9C}"/>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1779003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10D2AF8-6020-4FBE-9802-DEA5D1FE61F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2016393-1F8E-41C2-AF9F-7FB4EC3D2115}"/>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5C485AA-C778-45C6-8C6D-ABB3DE929B20}"/>
              </a:ext>
            </a:extLst>
          </p:cNvPr>
          <p:cNvSpPr>
            <a:spLocks noGrp="1"/>
          </p:cNvSpPr>
          <p:nvPr>
            <p:ph type="dt" sz="half" idx="10"/>
          </p:nvPr>
        </p:nvSpPr>
        <p:spPr/>
        <p:txBody>
          <a:bodyPr/>
          <a:lstStyle/>
          <a:p>
            <a:fld id="{B0D95985-CE77-4F54-AF20-3DBD550064D3}" type="datetimeFigureOut">
              <a:rPr lang="es-CO" smtClean="0"/>
              <a:t>09/06/2026</a:t>
            </a:fld>
            <a:endParaRPr lang="es-CO"/>
          </a:p>
        </p:txBody>
      </p:sp>
      <p:sp>
        <p:nvSpPr>
          <p:cNvPr id="5" name="Marcador de pie de página 4">
            <a:extLst>
              <a:ext uri="{FF2B5EF4-FFF2-40B4-BE49-F238E27FC236}">
                <a16:creationId xmlns:a16="http://schemas.microsoft.com/office/drawing/2014/main" id="{CFC3CF16-646D-4DD0-8CCD-44D1840DA6C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B529909-55CB-4C1C-96F8-ADD6835384AB}"/>
              </a:ext>
            </a:extLst>
          </p:cNvPr>
          <p:cNvSpPr>
            <a:spLocks noGrp="1"/>
          </p:cNvSpPr>
          <p:nvPr>
            <p:ph type="sldNum" sz="quarter" idx="12"/>
          </p:nvPr>
        </p:nvSpPr>
        <p:spPr/>
        <p:txBody>
          <a:bodyPr/>
          <a:lstStyle/>
          <a:p>
            <a:fld id="{C323289F-CD18-43C1-AB10-861EBF0463F3}" type="slidenum">
              <a:rPr lang="es-CO" smtClean="0"/>
              <a:t>‹Nº›</a:t>
            </a:fld>
            <a:endParaRPr lang="es-CO"/>
          </a:p>
        </p:txBody>
      </p:sp>
    </p:spTree>
    <p:extLst>
      <p:ext uri="{BB962C8B-B14F-4D97-AF65-F5344CB8AC3E}">
        <p14:creationId xmlns:p14="http://schemas.microsoft.com/office/powerpoint/2010/main" val="334471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27E7C55-BD8D-43CA-B20C-8CBCC9F23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D4A462A-A9BA-47EE-B08C-C15F3890B7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5D9968F-5E8B-44C2-80E4-DDC0FF3BEC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95985-CE77-4F54-AF20-3DBD550064D3}" type="datetimeFigureOut">
              <a:rPr lang="es-CO" smtClean="0"/>
              <a:t>09/06/2026</a:t>
            </a:fld>
            <a:endParaRPr lang="es-CO"/>
          </a:p>
        </p:txBody>
      </p:sp>
      <p:sp>
        <p:nvSpPr>
          <p:cNvPr id="5" name="Marcador de pie de página 4">
            <a:extLst>
              <a:ext uri="{FF2B5EF4-FFF2-40B4-BE49-F238E27FC236}">
                <a16:creationId xmlns:a16="http://schemas.microsoft.com/office/drawing/2014/main" id="{B0307747-FA2F-49F3-A98C-EFFD71EF83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6A178A21-B187-4826-976A-DEAE643528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23289F-CD18-43C1-AB10-861EBF0463F3}" type="slidenum">
              <a:rPr lang="es-CO" smtClean="0"/>
              <a:t>‹Nº›</a:t>
            </a:fld>
            <a:endParaRPr lang="es-CO"/>
          </a:p>
        </p:txBody>
      </p:sp>
    </p:spTree>
    <p:extLst>
      <p:ext uri="{BB962C8B-B14F-4D97-AF65-F5344CB8AC3E}">
        <p14:creationId xmlns:p14="http://schemas.microsoft.com/office/powerpoint/2010/main" val="17978655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secretariasenado.gov.co/senado/basedoc/ley_0906_2004.html#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secretariasenado.gov.co/senado/basedoc/ley_0906_2004.html#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secretariasenado.gov.co/senado/basedoc/cp/constitucion_politica_1991.html#13"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secretariasenado.gov.co/senado/basedoc/ley_0906_2004.html#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www.secretariasenado.gov.co/senado/basedoc/ley_0906_2004.html#1"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D96FCC-7B1D-47EF-A634-857A9B4D145A}"/>
              </a:ext>
            </a:extLst>
          </p:cNvPr>
          <p:cNvSpPr>
            <a:spLocks noGrp="1"/>
          </p:cNvSpPr>
          <p:nvPr>
            <p:ph type="ctrTitle"/>
          </p:nvPr>
        </p:nvSpPr>
        <p:spPr>
          <a:xfrm>
            <a:off x="2133601" y="662610"/>
            <a:ext cx="7774328" cy="2474129"/>
          </a:xfrm>
        </p:spPr>
        <p:txBody>
          <a:bodyPr>
            <a:noAutofit/>
          </a:bodyPr>
          <a:lstStyle/>
          <a:p>
            <a:r>
              <a:rPr lang="es-ES" sz="7200" dirty="0"/>
              <a:t>GENERALES DEL S.R.P.A.</a:t>
            </a:r>
            <a:endParaRPr lang="es-CO" sz="7200" dirty="0"/>
          </a:p>
        </p:txBody>
      </p:sp>
      <p:sp>
        <p:nvSpPr>
          <p:cNvPr id="3" name="Subtítulo 2">
            <a:extLst>
              <a:ext uri="{FF2B5EF4-FFF2-40B4-BE49-F238E27FC236}">
                <a16:creationId xmlns:a16="http://schemas.microsoft.com/office/drawing/2014/main" id="{11816E76-0DCF-4991-82CA-1257EB9F34C1}"/>
              </a:ext>
            </a:extLst>
          </p:cNvPr>
          <p:cNvSpPr>
            <a:spLocks noGrp="1"/>
          </p:cNvSpPr>
          <p:nvPr>
            <p:ph type="subTitle" idx="1"/>
          </p:nvPr>
        </p:nvSpPr>
        <p:spPr/>
        <p:txBody>
          <a:bodyPr>
            <a:normAutofit/>
          </a:bodyPr>
          <a:lstStyle/>
          <a:p>
            <a:r>
              <a:rPr lang="es-ES" sz="2400" dirty="0"/>
              <a:t>Olmedo Ojeda Burbano</a:t>
            </a:r>
            <a:endParaRPr lang="es-CO" sz="2400" dirty="0"/>
          </a:p>
        </p:txBody>
      </p:sp>
    </p:spTree>
    <p:extLst>
      <p:ext uri="{BB962C8B-B14F-4D97-AF65-F5344CB8AC3E}">
        <p14:creationId xmlns:p14="http://schemas.microsoft.com/office/powerpoint/2010/main" val="410503426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29BF6C-2CBE-4C44-905B-5A5083E28DCF}"/>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669235" y="1600199"/>
            <a:ext cx="10515599" cy="4892675"/>
          </a:xfrm>
        </p:spPr>
        <p:txBody>
          <a:bodyPr>
            <a:normAutofit fontScale="85000" lnSpcReduction="20000"/>
          </a:bodyPr>
          <a:lstStyle/>
          <a:p>
            <a:pPr marL="0" indent="0">
              <a:buNone/>
              <a:defRPr/>
            </a:pPr>
            <a:r>
              <a:rPr lang="es-CO" dirty="0"/>
              <a:t>ESPECIALIZADO:</a:t>
            </a:r>
          </a:p>
          <a:p>
            <a:pPr marL="0" indent="0">
              <a:buNone/>
              <a:defRPr/>
            </a:pPr>
            <a:r>
              <a:rPr lang="es-ES_tradnl" b="1" dirty="0">
                <a:solidFill>
                  <a:schemeClr val="accent2">
                    <a:lumMod val="75000"/>
                  </a:schemeClr>
                </a:solidFill>
              </a:rPr>
              <a:t>CONVENCIÓN INTERNACIONAL DE LOS DERECHOS DEL NIÑO.</a:t>
            </a:r>
          </a:p>
          <a:p>
            <a:pPr marL="0" indent="0">
              <a:buNone/>
              <a:defRPr/>
            </a:pPr>
            <a:r>
              <a:rPr lang="es-CO" dirty="0"/>
              <a:t> </a:t>
            </a:r>
            <a:r>
              <a:rPr lang="es-ES_tradnl" dirty="0">
                <a:highlight>
                  <a:srgbClr val="FFFF00"/>
                </a:highlight>
              </a:rPr>
              <a:t>Artículo 40 Nral. 3.</a:t>
            </a:r>
            <a:r>
              <a:rPr lang="es-ES_tradnl" dirty="0"/>
              <a:t> Los Estados Partes tomarán todas las medidas apropiadas para promover el </a:t>
            </a:r>
            <a:r>
              <a:rPr lang="es-ES_tradnl" dirty="0">
                <a:highlight>
                  <a:srgbClr val="00FF00"/>
                </a:highlight>
              </a:rPr>
              <a:t>establecimiento de leyes</a:t>
            </a:r>
            <a:r>
              <a:rPr lang="es-ES_tradnl" dirty="0"/>
              <a:t>, </a:t>
            </a:r>
            <a:r>
              <a:rPr lang="es-ES_tradnl" dirty="0">
                <a:highlight>
                  <a:srgbClr val="00FFFF"/>
                </a:highlight>
              </a:rPr>
              <a:t>procedimientos</a:t>
            </a:r>
            <a:r>
              <a:rPr lang="es-ES_tradnl" dirty="0"/>
              <a:t>, </a:t>
            </a:r>
            <a:r>
              <a:rPr lang="es-ES_tradnl" dirty="0">
                <a:solidFill>
                  <a:srgbClr val="FF0000"/>
                </a:solidFill>
              </a:rPr>
              <a:t>autoridades e instituciones </a:t>
            </a:r>
            <a:r>
              <a:rPr lang="es-ES_tradnl" dirty="0">
                <a:highlight>
                  <a:srgbClr val="FFFF00"/>
                </a:highlight>
              </a:rPr>
              <a:t>específicos</a:t>
            </a:r>
            <a:r>
              <a:rPr lang="es-ES_tradnl" dirty="0"/>
              <a:t> </a:t>
            </a:r>
            <a:r>
              <a:rPr lang="es-ES_tradnl" dirty="0">
                <a:highlight>
                  <a:srgbClr val="FF00FF"/>
                </a:highlight>
              </a:rPr>
              <a:t>para los niños de quienes </a:t>
            </a:r>
            <a:r>
              <a:rPr lang="es-ES_tradnl" dirty="0"/>
              <a:t>se alegue que han infringido las leyes penales o a quienes se acuse o declare culpables de haber infringido esas leyes, y en particular”.</a:t>
            </a:r>
          </a:p>
          <a:p>
            <a:pPr marL="0" indent="0">
              <a:buNone/>
              <a:defRPr/>
            </a:pPr>
            <a:endParaRPr lang="es-ES_tradnl" dirty="0"/>
          </a:p>
          <a:p>
            <a:pPr marL="0" indent="0">
              <a:buNone/>
              <a:defRPr/>
            </a:pPr>
            <a:r>
              <a:rPr lang="es-ES_tradnl" dirty="0"/>
              <a:t>“</a:t>
            </a:r>
            <a:r>
              <a:rPr lang="es-ES_tradnl" b="1" dirty="0">
                <a:solidFill>
                  <a:schemeClr val="accent2">
                    <a:lumMod val="75000"/>
                  </a:schemeClr>
                </a:solidFill>
              </a:rPr>
              <a:t>DIRECTRICES DE RIADH” </a:t>
            </a:r>
            <a:r>
              <a:rPr lang="es-ES_tradnl" dirty="0"/>
              <a:t>Nral. 52 se establece que las leyes y los procedimientos para los jóvenes deben </a:t>
            </a:r>
            <a:r>
              <a:rPr lang="es-ES_tradnl" dirty="0">
                <a:highlight>
                  <a:srgbClr val="FFFF00"/>
                </a:highlight>
              </a:rPr>
              <a:t>ser especiales.</a:t>
            </a:r>
          </a:p>
          <a:p>
            <a:pPr marL="0" indent="0">
              <a:buNone/>
              <a:defRPr/>
            </a:pPr>
            <a:endParaRPr lang="es-ES" dirty="0">
              <a:highlight>
                <a:srgbClr val="FFFF00"/>
              </a:highlight>
            </a:endParaRPr>
          </a:p>
          <a:p>
            <a:pPr marL="0" indent="0">
              <a:buNone/>
              <a:defRPr/>
            </a:pPr>
            <a:r>
              <a:rPr lang="es-ES" dirty="0">
                <a:highlight>
                  <a:srgbClr val="FFFF00"/>
                </a:highlight>
              </a:rPr>
              <a:t>Art. 44 y 45 C.P. Derechos prevalentes</a:t>
            </a:r>
          </a:p>
          <a:p>
            <a:pPr marL="0" indent="0">
              <a:buNone/>
              <a:defRPr/>
            </a:pPr>
            <a:endParaRPr lang="es-CO" dirty="0">
              <a:highlight>
                <a:srgbClr val="FFFF00"/>
              </a:highlight>
            </a:endParaRPr>
          </a:p>
          <a:p>
            <a:pPr marL="0" indent="0">
              <a:buNone/>
              <a:defRPr/>
            </a:pPr>
            <a:r>
              <a:rPr lang="es-CO" dirty="0">
                <a:highlight>
                  <a:srgbClr val="FFFF00"/>
                </a:highlight>
              </a:rPr>
              <a:t> </a:t>
            </a:r>
            <a:r>
              <a:rPr lang="es-CO" dirty="0">
                <a:solidFill>
                  <a:schemeClr val="accent2"/>
                </a:solidFill>
                <a:highlight>
                  <a:srgbClr val="FFFF00"/>
                </a:highlight>
              </a:rPr>
              <a:t>Sujeto de especial protección constitucional</a:t>
            </a:r>
          </a:p>
          <a:p>
            <a:pPr marL="0" indent="0">
              <a:buNone/>
              <a:defRPr/>
            </a:pPr>
            <a:endParaRPr lang="es-CO" dirty="0">
              <a:solidFill>
                <a:schemeClr val="accent2"/>
              </a:solidFill>
              <a:effectLst/>
              <a:highlight>
                <a:srgbClr val="FFFF00"/>
              </a:highlight>
            </a:endParaRPr>
          </a:p>
        </p:txBody>
      </p:sp>
    </p:spTree>
    <p:extLst>
      <p:ext uri="{BB962C8B-B14F-4D97-AF65-F5344CB8AC3E}">
        <p14:creationId xmlns:p14="http://schemas.microsoft.com/office/powerpoint/2010/main" val="118181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29BF6C-2CBE-4C44-905B-5A5083E28DCF}"/>
              </a:ext>
            </a:extLst>
          </p:cNvPr>
          <p:cNvSpPr>
            <a:spLocks noGrp="1"/>
          </p:cNvSpPr>
          <p:nvPr>
            <p:ph type="title"/>
          </p:nvPr>
        </p:nvSpPr>
        <p:spPr/>
        <p:txBody>
          <a:bodyPr/>
          <a:lstStyle/>
          <a:p>
            <a:pPr>
              <a:defRPr/>
            </a:pPr>
            <a:endParaRPr lang="es-ES" dirty="0"/>
          </a:p>
        </p:txBody>
      </p:sp>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838200" y="1422468"/>
            <a:ext cx="9766634" cy="4889834"/>
          </a:xfrm>
        </p:spPr>
        <p:txBody>
          <a:bodyPr>
            <a:normAutofit/>
          </a:bodyPr>
          <a:lstStyle/>
          <a:p>
            <a:pPr marL="0" indent="0">
              <a:buNone/>
              <a:defRPr/>
            </a:pPr>
            <a:r>
              <a:rPr lang="es-CO" dirty="0"/>
              <a:t>ESPECIALIZADO:</a:t>
            </a:r>
            <a:endParaRPr lang="es-CO" dirty="0">
              <a:effectLst/>
            </a:endParaRPr>
          </a:p>
          <a:p>
            <a:pPr marL="0" indent="0">
              <a:buNone/>
              <a:defRPr/>
            </a:pPr>
            <a:r>
              <a:rPr lang="es-ES" dirty="0"/>
              <a:t>TRES ASPECTOS:</a:t>
            </a:r>
          </a:p>
          <a:p>
            <a:pPr marL="0" indent="0" algn="ctr">
              <a:buNone/>
              <a:defRPr/>
            </a:pPr>
            <a:r>
              <a:rPr lang="es-ES" dirty="0"/>
              <a:t>AUTORIDADES – SUJETO PASIVO - PROCESIMIENTO</a:t>
            </a:r>
          </a:p>
          <a:p>
            <a:pPr marL="0" indent="0">
              <a:buNone/>
              <a:defRPr/>
            </a:pPr>
            <a:endParaRPr lang="es-CO" dirty="0"/>
          </a:p>
          <a:p>
            <a:pPr marL="0" indent="0">
              <a:buNone/>
              <a:defRPr/>
            </a:pPr>
            <a:r>
              <a:rPr lang="es-CO" dirty="0">
                <a:effectLst/>
              </a:rPr>
              <a:t> </a:t>
            </a:r>
            <a:endParaRPr lang="es-CO" dirty="0">
              <a:solidFill>
                <a:schemeClr val="tx2">
                  <a:lumMod val="50000"/>
                </a:schemeClr>
              </a:solidFill>
              <a:effectLst/>
            </a:endParaRPr>
          </a:p>
        </p:txBody>
      </p:sp>
      <p:pic>
        <p:nvPicPr>
          <p:cNvPr id="5" name="Imagen 4">
            <a:extLst>
              <a:ext uri="{FF2B5EF4-FFF2-40B4-BE49-F238E27FC236}">
                <a16:creationId xmlns:a16="http://schemas.microsoft.com/office/drawing/2014/main" id="{ED141F73-796E-456E-BD0A-963499ABF937}"/>
              </a:ext>
            </a:extLst>
          </p:cNvPr>
          <p:cNvPicPr>
            <a:picLocks noChangeAspect="1"/>
          </p:cNvPicPr>
          <p:nvPr/>
        </p:nvPicPr>
        <p:blipFill>
          <a:blip r:embed="rId2"/>
          <a:stretch>
            <a:fillRect/>
          </a:stretch>
        </p:blipFill>
        <p:spPr>
          <a:xfrm>
            <a:off x="838201" y="3245726"/>
            <a:ext cx="3050894" cy="2101778"/>
          </a:xfrm>
          <a:prstGeom prst="rect">
            <a:avLst/>
          </a:prstGeom>
        </p:spPr>
      </p:pic>
      <p:sp>
        <p:nvSpPr>
          <p:cNvPr id="6" name="Rectángulo 5">
            <a:extLst>
              <a:ext uri="{FF2B5EF4-FFF2-40B4-BE49-F238E27FC236}">
                <a16:creationId xmlns:a16="http://schemas.microsoft.com/office/drawing/2014/main" id="{443D4ACE-5B5F-4DCC-BDE5-F41811E2E239}"/>
              </a:ext>
            </a:extLst>
          </p:cNvPr>
          <p:cNvSpPr/>
          <p:nvPr/>
        </p:nvSpPr>
        <p:spPr>
          <a:xfrm>
            <a:off x="4155311" y="3345084"/>
            <a:ext cx="3183038" cy="2002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E6A67353-4877-43B3-87B4-F9DBA33F6414}"/>
              </a:ext>
            </a:extLst>
          </p:cNvPr>
          <p:cNvPicPr>
            <a:picLocks noChangeAspect="1"/>
          </p:cNvPicPr>
          <p:nvPr/>
        </p:nvPicPr>
        <p:blipFill>
          <a:blip r:embed="rId3"/>
          <a:stretch>
            <a:fillRect/>
          </a:stretch>
        </p:blipFill>
        <p:spPr>
          <a:xfrm>
            <a:off x="4155310" y="3333620"/>
            <a:ext cx="3183039" cy="2013883"/>
          </a:xfrm>
          <a:prstGeom prst="rect">
            <a:avLst/>
          </a:prstGeom>
        </p:spPr>
      </p:pic>
      <p:sp>
        <p:nvSpPr>
          <p:cNvPr id="9" name="Rectángulo 8">
            <a:extLst>
              <a:ext uri="{FF2B5EF4-FFF2-40B4-BE49-F238E27FC236}">
                <a16:creationId xmlns:a16="http://schemas.microsoft.com/office/drawing/2014/main" id="{80166978-5BE6-44F0-97E7-8B07D4A22E17}"/>
              </a:ext>
            </a:extLst>
          </p:cNvPr>
          <p:cNvSpPr/>
          <p:nvPr/>
        </p:nvSpPr>
        <p:spPr>
          <a:xfrm>
            <a:off x="7766613" y="3345084"/>
            <a:ext cx="2627453" cy="2245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8D83A1B8-848D-4520-A9E7-CE4BD57F6FF2}"/>
              </a:ext>
            </a:extLst>
          </p:cNvPr>
          <p:cNvPicPr>
            <a:picLocks noChangeAspect="1"/>
          </p:cNvPicPr>
          <p:nvPr/>
        </p:nvPicPr>
        <p:blipFill>
          <a:blip r:embed="rId4"/>
          <a:stretch>
            <a:fillRect/>
          </a:stretch>
        </p:blipFill>
        <p:spPr>
          <a:xfrm>
            <a:off x="7766611" y="3020992"/>
            <a:ext cx="2627453" cy="25695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838200" y="1422468"/>
            <a:ext cx="9766634" cy="4889834"/>
          </a:xfrm>
        </p:spPr>
        <p:txBody>
          <a:bodyPr>
            <a:normAutofit fontScale="92500" lnSpcReduction="20000"/>
          </a:bodyPr>
          <a:lstStyle/>
          <a:p>
            <a:pPr marL="0" indent="0">
              <a:buNone/>
              <a:defRPr/>
            </a:pPr>
            <a:r>
              <a:rPr lang="es-CO" sz="3200" dirty="0"/>
              <a:t>ESPECIALIZADO: AUTORIDADES</a:t>
            </a:r>
          </a:p>
          <a:p>
            <a:pPr marL="0" indent="0">
              <a:buNone/>
              <a:defRPr/>
            </a:pPr>
            <a:endParaRPr lang="es-CO" sz="3200" dirty="0">
              <a:effectLst/>
            </a:endParaRPr>
          </a:p>
          <a:p>
            <a:pPr marL="0" indent="0">
              <a:buNone/>
              <a:defRPr/>
            </a:pPr>
            <a:r>
              <a:rPr lang="es-CO" dirty="0"/>
              <a:t>a.- Art. 148 </a:t>
            </a:r>
            <a:r>
              <a:rPr lang="es-ES" b="1" dirty="0"/>
              <a:t>CARÁCTER ESPECIALIZADO.</a:t>
            </a:r>
            <a:r>
              <a:rPr lang="es-ES" dirty="0"/>
              <a:t> La aplicación de esta ley tanto en el proceso como en la ejecución de medidas por responsabilidad penal para adolescentes, estará a cargo de </a:t>
            </a:r>
            <a:r>
              <a:rPr lang="es-ES" sz="3600" b="1" dirty="0">
                <a:solidFill>
                  <a:srgbClr val="FF0000"/>
                </a:solidFill>
              </a:rPr>
              <a:t>autoridades y órganos especializados en materia de infancia y adolescencia.</a:t>
            </a:r>
          </a:p>
          <a:p>
            <a:pPr marL="0" indent="0">
              <a:buNone/>
              <a:defRPr/>
            </a:pPr>
            <a:endParaRPr lang="es-ES" dirty="0"/>
          </a:p>
          <a:p>
            <a:pPr marL="0" indent="0">
              <a:buNone/>
              <a:defRPr/>
            </a:pPr>
            <a:r>
              <a:rPr lang="es-ES" b="1" dirty="0"/>
              <a:t>ARTÍCULO 163. INTEGRACIÓN.</a:t>
            </a:r>
            <a:r>
              <a:rPr lang="es-ES" dirty="0"/>
              <a:t> Forman parte del sistema de responsabilidad penal para adolescentes:</a:t>
            </a:r>
          </a:p>
          <a:p>
            <a:pPr marL="0" indent="0">
              <a:buNone/>
              <a:defRPr/>
            </a:pPr>
            <a:endParaRPr lang="es-CO" dirty="0"/>
          </a:p>
          <a:p>
            <a:pPr marL="0" indent="0">
              <a:buNone/>
              <a:defRPr/>
            </a:pPr>
            <a:r>
              <a:rPr lang="es-CO" dirty="0">
                <a:effectLst/>
              </a:rPr>
              <a:t> </a:t>
            </a:r>
            <a:endParaRPr lang="es-CO" dirty="0">
              <a:solidFill>
                <a:schemeClr val="tx2">
                  <a:lumMod val="50000"/>
                </a:schemeClr>
              </a:solidFill>
              <a:effectLst/>
            </a:endParaRPr>
          </a:p>
        </p:txBody>
      </p:sp>
    </p:spTree>
    <p:extLst>
      <p:ext uri="{BB962C8B-B14F-4D97-AF65-F5344CB8AC3E}">
        <p14:creationId xmlns:p14="http://schemas.microsoft.com/office/powerpoint/2010/main" val="4138290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669235" y="1600199"/>
            <a:ext cx="10515599" cy="4892675"/>
          </a:xfrm>
        </p:spPr>
        <p:txBody>
          <a:bodyPr>
            <a:normAutofit/>
          </a:bodyPr>
          <a:lstStyle/>
          <a:p>
            <a:pPr marL="0" indent="0">
              <a:buNone/>
              <a:defRPr/>
            </a:pPr>
            <a:r>
              <a:rPr lang="es-CO" dirty="0"/>
              <a:t>ESPECIALIZADO: </a:t>
            </a:r>
            <a:r>
              <a:rPr lang="es-CO" sz="2800" dirty="0"/>
              <a:t>AUTORIDADES</a:t>
            </a:r>
            <a:endParaRPr lang="es-CO" sz="2800" dirty="0">
              <a:effectLst/>
            </a:endParaRPr>
          </a:p>
          <a:p>
            <a:pPr marL="0" indent="0">
              <a:buNone/>
              <a:defRPr/>
            </a:pPr>
            <a:endParaRPr lang="es-CO" dirty="0">
              <a:effectLst/>
            </a:endParaRPr>
          </a:p>
          <a:p>
            <a:pPr marL="0" indent="0">
              <a:buNone/>
              <a:defRPr/>
            </a:pPr>
            <a:r>
              <a:rPr lang="es-CO" dirty="0"/>
              <a:t>b. </a:t>
            </a:r>
            <a:r>
              <a:rPr lang="es-ES" b="1" dirty="0"/>
              <a:t>ARTÍCULO 139. SISTEMA DE RESPONSABILIDAD PENAL PARA ADOLESCENTES.</a:t>
            </a:r>
            <a:r>
              <a:rPr lang="es-ES" dirty="0"/>
              <a:t> El sistema de responsabilidad penal para adolescentes es el conjunto de principios, normas, procedimientos, </a:t>
            </a:r>
            <a:r>
              <a:rPr lang="es-ES" b="1" dirty="0">
                <a:solidFill>
                  <a:srgbClr val="FF0000"/>
                </a:solidFill>
              </a:rPr>
              <a:t>autoridades judiciales especializadas </a:t>
            </a:r>
            <a:r>
              <a:rPr lang="es-ES" dirty="0"/>
              <a:t>y entes administrativos que rigen o intervienen en la investigación y juzgamiento de delitos cometidos por personas que tengan entre catorce (14) y dieciocho (18) años al momento de cometer el hecho punible.</a:t>
            </a:r>
          </a:p>
        </p:txBody>
      </p:sp>
    </p:spTree>
    <p:extLst>
      <p:ext uri="{BB962C8B-B14F-4D97-AF65-F5344CB8AC3E}">
        <p14:creationId xmlns:p14="http://schemas.microsoft.com/office/powerpoint/2010/main" val="2797496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29BF6C-2CBE-4C44-905B-5A5083E28DCF}"/>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518764" y="1345556"/>
            <a:ext cx="10515599" cy="4892675"/>
          </a:xfrm>
        </p:spPr>
        <p:txBody>
          <a:bodyPr>
            <a:normAutofit/>
          </a:bodyPr>
          <a:lstStyle/>
          <a:p>
            <a:pPr marL="0" indent="0">
              <a:buNone/>
              <a:defRPr/>
            </a:pPr>
            <a:r>
              <a:rPr lang="es-CO" dirty="0"/>
              <a:t>ESPECIALIZADO: SUJETO PASIVO </a:t>
            </a:r>
          </a:p>
          <a:p>
            <a:pPr marL="0" indent="0">
              <a:buNone/>
              <a:defRPr/>
            </a:pPr>
            <a:endParaRPr lang="es-ES" dirty="0">
              <a:highlight>
                <a:srgbClr val="FFFF00"/>
              </a:highlight>
            </a:endParaRPr>
          </a:p>
          <a:p>
            <a:pPr marL="0" indent="0">
              <a:buNone/>
              <a:defRPr/>
            </a:pPr>
            <a:r>
              <a:rPr lang="es-ES" dirty="0">
                <a:highlight>
                  <a:srgbClr val="FFFF00"/>
                </a:highlight>
              </a:rPr>
              <a:t>Art. 44 y 45 C.P. N.N.A - Derechos prevalentes</a:t>
            </a:r>
          </a:p>
          <a:p>
            <a:pPr marL="0" indent="0">
              <a:buNone/>
              <a:defRPr/>
            </a:pPr>
            <a:endParaRPr lang="es-CO" dirty="0">
              <a:highlight>
                <a:srgbClr val="FFFF00"/>
              </a:highlight>
            </a:endParaRPr>
          </a:p>
          <a:p>
            <a:pPr marL="0" indent="0">
              <a:buNone/>
              <a:defRPr/>
            </a:pPr>
            <a:r>
              <a:rPr lang="es-CO" dirty="0">
                <a:highlight>
                  <a:srgbClr val="FFFF00"/>
                </a:highlight>
              </a:rPr>
              <a:t> </a:t>
            </a:r>
            <a:r>
              <a:rPr lang="es-CO" dirty="0">
                <a:solidFill>
                  <a:schemeClr val="accent2"/>
                </a:solidFill>
                <a:highlight>
                  <a:srgbClr val="FFFF00"/>
                </a:highlight>
              </a:rPr>
              <a:t>Sujeto de especial protección constitucional</a:t>
            </a:r>
          </a:p>
          <a:p>
            <a:pPr marL="0" indent="0">
              <a:buNone/>
              <a:defRPr/>
            </a:pPr>
            <a:endParaRPr lang="es-CO" dirty="0">
              <a:solidFill>
                <a:schemeClr val="accent2"/>
              </a:solidFill>
              <a:highlight>
                <a:srgbClr val="FFFF00"/>
              </a:highlight>
            </a:endParaRPr>
          </a:p>
          <a:p>
            <a:pPr marL="0" indent="0">
              <a:buNone/>
              <a:defRPr/>
            </a:pPr>
            <a:r>
              <a:rPr lang="es-CO" dirty="0">
                <a:solidFill>
                  <a:schemeClr val="accent2"/>
                </a:solidFill>
                <a:highlight>
                  <a:srgbClr val="FFFF00"/>
                </a:highlight>
              </a:rPr>
              <a:t>Interés superior- pro </a:t>
            </a:r>
            <a:r>
              <a:rPr lang="es-CO" dirty="0" err="1">
                <a:solidFill>
                  <a:schemeClr val="accent2"/>
                </a:solidFill>
                <a:highlight>
                  <a:srgbClr val="FFFF00"/>
                </a:highlight>
              </a:rPr>
              <a:t>infant</a:t>
            </a:r>
            <a:endParaRPr lang="es-CO" dirty="0">
              <a:solidFill>
                <a:schemeClr val="accent2"/>
              </a:solidFill>
              <a:highlight>
                <a:srgbClr val="FFFF00"/>
              </a:highlight>
            </a:endParaRPr>
          </a:p>
          <a:p>
            <a:pPr marL="0" indent="0">
              <a:buNone/>
              <a:defRPr/>
            </a:pPr>
            <a:endParaRPr lang="es-CO" dirty="0">
              <a:solidFill>
                <a:schemeClr val="accent2"/>
              </a:solidFill>
              <a:effectLst/>
              <a:highlight>
                <a:srgbClr val="FFFF00"/>
              </a:highlight>
            </a:endParaRPr>
          </a:p>
        </p:txBody>
      </p:sp>
    </p:spTree>
    <p:extLst>
      <p:ext uri="{BB962C8B-B14F-4D97-AF65-F5344CB8AC3E}">
        <p14:creationId xmlns:p14="http://schemas.microsoft.com/office/powerpoint/2010/main" val="1904467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718457" y="1293223"/>
            <a:ext cx="10398034" cy="5199652"/>
          </a:xfrm>
        </p:spPr>
        <p:txBody>
          <a:bodyPr>
            <a:normAutofit fontScale="92500" lnSpcReduction="20000"/>
          </a:bodyPr>
          <a:lstStyle/>
          <a:p>
            <a:pPr marL="0" indent="0">
              <a:buNone/>
              <a:defRPr/>
            </a:pPr>
            <a:r>
              <a:rPr lang="es-MX" dirty="0">
                <a:effectLst/>
              </a:rPr>
              <a:t>DIFERENCIADO: PROCESO</a:t>
            </a:r>
          </a:p>
          <a:p>
            <a:pPr marL="0" indent="0">
              <a:buNone/>
              <a:defRPr/>
            </a:pPr>
            <a:endParaRPr lang="es-MX" dirty="0">
              <a:effectLst/>
            </a:endParaRPr>
          </a:p>
          <a:p>
            <a:pPr marL="0" indent="0" algn="just">
              <a:buNone/>
              <a:defRPr/>
            </a:pPr>
            <a:r>
              <a:rPr lang="es-ES" sz="2900" b="1" dirty="0"/>
              <a:t>ARTÍCULO 140. FINALIDAD DEL SISTEMA DE RESPONSABILIDAD PENAL PARA ADOLESCENTES.</a:t>
            </a:r>
            <a:r>
              <a:rPr lang="es-ES" sz="2900" dirty="0"/>
              <a:t> En materia de responsabilidad penal para adolescentes tanto el proceso como las medidas que se tomen son de carácter pedagógico, específico y </a:t>
            </a:r>
            <a:r>
              <a:rPr lang="es-ES" sz="2900" b="1" u="sng" dirty="0">
                <a:highlight>
                  <a:srgbClr val="FFFF00"/>
                </a:highlight>
              </a:rPr>
              <a:t>diferenciado respecto del sistema de adultos</a:t>
            </a:r>
            <a:r>
              <a:rPr lang="es-ES" sz="2900" dirty="0">
                <a:highlight>
                  <a:srgbClr val="FFFF00"/>
                </a:highlight>
              </a:rPr>
              <a:t>,</a:t>
            </a:r>
            <a:r>
              <a:rPr lang="es-ES" sz="2900" dirty="0"/>
              <a:t> conforme a la protección integral. El proceso deberá garantizar la justicia restaurativa, la verdad y la reparación del daño.</a:t>
            </a:r>
            <a:r>
              <a:rPr lang="es-ES" sz="2900" b="1" dirty="0"/>
              <a:t> </a:t>
            </a:r>
          </a:p>
          <a:p>
            <a:pPr marL="0" indent="0" algn="just">
              <a:buNone/>
              <a:defRPr/>
            </a:pPr>
            <a:endParaRPr lang="es-ES" sz="2900" b="1" dirty="0"/>
          </a:p>
          <a:p>
            <a:pPr marL="0" indent="0" algn="just">
              <a:buNone/>
              <a:defRPr/>
            </a:pPr>
            <a:r>
              <a:rPr lang="es-ES" sz="2900" b="1" dirty="0"/>
              <a:t>Art. 144 LIA. PROCEDIMIENTO APLICABLE.</a:t>
            </a:r>
            <a:r>
              <a:rPr lang="es-ES" sz="2900" dirty="0"/>
              <a:t> </a:t>
            </a:r>
            <a:r>
              <a:rPr lang="es-ES" sz="2900" dirty="0">
                <a:highlight>
                  <a:srgbClr val="00FFFF"/>
                </a:highlight>
              </a:rPr>
              <a:t>Salvo las reglas especiales de procedimiento definidas en el presente libro</a:t>
            </a:r>
            <a:r>
              <a:rPr lang="es-ES" sz="2900" dirty="0"/>
              <a:t>, el procedimiento del sistema de responsabilidad penal para adolescentes se regirá por las normas consagradas en la Ley </a:t>
            </a:r>
            <a:r>
              <a:rPr lang="es-ES" sz="2900" dirty="0">
                <a:hlinkClick r:id="rId2"/>
              </a:rPr>
              <a:t>906</a:t>
            </a:r>
            <a:r>
              <a:rPr lang="es-ES" sz="2900" dirty="0"/>
              <a:t> de 2004 (Sistema Penal Acusatorio), </a:t>
            </a:r>
            <a:r>
              <a:rPr lang="es-ES" sz="2900" dirty="0">
                <a:highlight>
                  <a:srgbClr val="FFFF00"/>
                </a:highlight>
              </a:rPr>
              <a:t>exceptuando aquellas que sean contrarias al interés superior del adolescente.</a:t>
            </a:r>
          </a:p>
          <a:p>
            <a:pPr marL="0" indent="0">
              <a:buNone/>
              <a:defRPr/>
            </a:pPr>
            <a:endParaRPr lang="es-MX" dirty="0">
              <a:effectLst/>
            </a:endParaRPr>
          </a:p>
        </p:txBody>
      </p:sp>
    </p:spTree>
    <p:extLst>
      <p:ext uri="{BB962C8B-B14F-4D97-AF65-F5344CB8AC3E}">
        <p14:creationId xmlns:p14="http://schemas.microsoft.com/office/powerpoint/2010/main" val="1218091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5ABE7-2C4E-4CA3-9571-BD5E2E248A3D}"/>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2952D37E-BFE1-42DD-BDEE-8A238D07A95D}"/>
              </a:ext>
            </a:extLst>
          </p:cNvPr>
          <p:cNvSpPr>
            <a:spLocks noGrp="1"/>
          </p:cNvSpPr>
          <p:nvPr>
            <p:ph idx="1"/>
          </p:nvPr>
        </p:nvSpPr>
        <p:spPr>
          <a:xfrm>
            <a:off x="715617" y="1378225"/>
            <a:ext cx="9772997" cy="5363887"/>
          </a:xfrm>
        </p:spPr>
        <p:txBody>
          <a:bodyPr/>
          <a:lstStyle/>
          <a:p>
            <a:pPr marL="0" indent="0">
              <a:buNone/>
              <a:defRPr/>
            </a:pPr>
            <a:r>
              <a:rPr lang="es-MX" dirty="0">
                <a:effectLst/>
              </a:rPr>
              <a:t>PEDAGOGICO</a:t>
            </a:r>
            <a:r>
              <a:rPr lang="es-MX" dirty="0"/>
              <a:t>:</a:t>
            </a:r>
            <a:endParaRPr lang="es-ES" dirty="0">
              <a:solidFill>
                <a:schemeClr val="tx2">
                  <a:lumMod val="75000"/>
                </a:schemeClr>
              </a:solidFill>
              <a:effectLst/>
            </a:endParaRPr>
          </a:p>
          <a:p>
            <a:pPr marL="0" indent="0" algn="just">
              <a:buNone/>
              <a:defRPr/>
            </a:pPr>
            <a:r>
              <a:rPr lang="es-ES" b="1" dirty="0"/>
              <a:t>ARTÍCULO 140. FINALIDAD DEL SISTEMA DE RESPONSABILIDAD PENAL PARA ADOLESCENTES.</a:t>
            </a:r>
            <a:r>
              <a:rPr lang="es-ES" dirty="0"/>
              <a:t> </a:t>
            </a:r>
            <a:r>
              <a:rPr lang="es-ES" b="1" dirty="0">
                <a:solidFill>
                  <a:schemeClr val="accent2"/>
                </a:solidFill>
              </a:rPr>
              <a:t>En materia de responsabilidad penal para adolescentes tanto el proceso como las medidas que se tomen son de carácter </a:t>
            </a:r>
            <a:r>
              <a:rPr lang="es-ES" b="1" dirty="0">
                <a:solidFill>
                  <a:schemeClr val="accent1"/>
                </a:solidFill>
                <a:highlight>
                  <a:srgbClr val="FF00FF"/>
                </a:highlight>
              </a:rPr>
              <a:t>pedagógico</a:t>
            </a:r>
            <a:r>
              <a:rPr lang="es-ES" dirty="0">
                <a:solidFill>
                  <a:schemeClr val="accent1"/>
                </a:solidFill>
                <a:highlight>
                  <a:srgbClr val="FF00FF"/>
                </a:highlight>
              </a:rPr>
              <a:t>, </a:t>
            </a:r>
            <a:r>
              <a:rPr lang="es-ES" dirty="0"/>
              <a:t>específico y diferenciado respecto del sistema de adultos, conforme a la protección integral. El proceso deberá garantizar la justicia restaurativa, la verdad y la reparación del daño.</a:t>
            </a:r>
            <a:r>
              <a:rPr lang="es-ES" b="1" dirty="0"/>
              <a:t> </a:t>
            </a:r>
          </a:p>
          <a:p>
            <a:pPr marL="0" indent="0" algn="just">
              <a:buNone/>
              <a:defRPr/>
            </a:pPr>
            <a:r>
              <a:rPr lang="es-ES" b="1" dirty="0"/>
              <a:t>ARTÍCULO 178. FINALIDAD DE LAS SANCIONES.</a:t>
            </a:r>
            <a:r>
              <a:rPr lang="es-ES" dirty="0"/>
              <a:t> </a:t>
            </a:r>
            <a:r>
              <a:rPr lang="es-ES" b="1" dirty="0">
                <a:solidFill>
                  <a:schemeClr val="accent1"/>
                </a:solidFill>
              </a:rPr>
              <a:t>Las sanciones señaladas en el artículo anterior tienen una finalidad protectora, educativa </a:t>
            </a:r>
            <a:r>
              <a:rPr lang="es-ES" dirty="0"/>
              <a:t>y restaurativa, y se aplicarán con el apoyo de la familia y de especialistas.</a:t>
            </a:r>
            <a:endParaRPr lang="es-ES" b="1" dirty="0"/>
          </a:p>
          <a:p>
            <a:pPr marL="0" indent="0">
              <a:buNone/>
              <a:defRPr/>
            </a:pPr>
            <a:endParaRPr lang="es-MX" dirty="0">
              <a:solidFill>
                <a:schemeClr val="accent1"/>
              </a:solidFill>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5ABE7-2C4E-4CA3-9571-BD5E2E248A3D}"/>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2952D37E-BFE1-42DD-BDEE-8A238D07A95D}"/>
              </a:ext>
            </a:extLst>
          </p:cNvPr>
          <p:cNvSpPr>
            <a:spLocks noGrp="1"/>
          </p:cNvSpPr>
          <p:nvPr>
            <p:ph idx="1"/>
          </p:nvPr>
        </p:nvSpPr>
        <p:spPr>
          <a:xfrm>
            <a:off x="715617" y="1378225"/>
            <a:ext cx="10515600" cy="5363887"/>
          </a:xfrm>
        </p:spPr>
        <p:txBody>
          <a:bodyPr>
            <a:normAutofit/>
          </a:bodyPr>
          <a:lstStyle/>
          <a:p>
            <a:pPr marL="0" indent="0">
              <a:buNone/>
              <a:defRPr/>
            </a:pPr>
            <a:r>
              <a:rPr lang="es-MX" dirty="0">
                <a:effectLst/>
              </a:rPr>
              <a:t>PEDAGOGICO</a:t>
            </a:r>
            <a:r>
              <a:rPr lang="es-MX" dirty="0"/>
              <a:t>:</a:t>
            </a:r>
            <a:endParaRPr lang="es-ES" dirty="0">
              <a:solidFill>
                <a:schemeClr val="tx2">
                  <a:lumMod val="75000"/>
                </a:schemeClr>
              </a:solidFill>
              <a:effectLst/>
            </a:endParaRPr>
          </a:p>
          <a:p>
            <a:pPr marL="0" indent="0" algn="just">
              <a:buNone/>
            </a:pPr>
            <a:r>
              <a:rPr lang="es-ES" b="1" dirty="0"/>
              <a:t>ARTÍCULO 177. SANCIONES.</a:t>
            </a:r>
            <a:r>
              <a:rPr lang="es-ES" dirty="0"/>
              <a:t> Son sanciones aplicables a los adolescentes a quienes se les haya declarado su responsabilidad penal:</a:t>
            </a:r>
          </a:p>
          <a:p>
            <a:pPr marL="0" indent="0" algn="just">
              <a:buNone/>
            </a:pPr>
            <a:r>
              <a:rPr lang="es-ES" dirty="0"/>
              <a:t>….</a:t>
            </a:r>
          </a:p>
          <a:p>
            <a:pPr marL="0" indent="0" algn="just">
              <a:buNone/>
            </a:pPr>
            <a:r>
              <a:rPr lang="es-ES" b="1" dirty="0"/>
              <a:t>PARÁGRAFO 1o.</a:t>
            </a:r>
            <a:r>
              <a:rPr lang="es-ES" dirty="0"/>
              <a:t> </a:t>
            </a:r>
            <a:r>
              <a:rPr lang="es-ES" b="1" dirty="0">
                <a:solidFill>
                  <a:schemeClr val="accent4">
                    <a:lumMod val="75000"/>
                  </a:schemeClr>
                </a:solidFill>
              </a:rPr>
              <a:t>Para la aplicación de todas las sanciones la autoridad competente deberá asegurar que el adolescente esté vinculado al sistema educativo</a:t>
            </a:r>
            <a:r>
              <a:rPr lang="es-ES" dirty="0"/>
              <a:t>. </a:t>
            </a:r>
            <a:r>
              <a:rPr lang="es-ES" u="sng" dirty="0"/>
              <a:t>El Defensor de Familia o quien haga sus veces deberán controlar el cumplimiento de esta obligación</a:t>
            </a:r>
            <a:r>
              <a:rPr lang="es-ES" dirty="0"/>
              <a:t> y verificar la garantía de sus derechos.</a:t>
            </a:r>
          </a:p>
          <a:p>
            <a:pPr marL="0" indent="0">
              <a:buNone/>
              <a:defRPr/>
            </a:pPr>
            <a:endParaRPr lang="es-MX" dirty="0">
              <a:solidFill>
                <a:schemeClr val="accent1"/>
              </a:solidFill>
              <a:effectLst/>
            </a:endParaRPr>
          </a:p>
        </p:txBody>
      </p:sp>
    </p:spTree>
    <p:extLst>
      <p:ext uri="{BB962C8B-B14F-4D97-AF65-F5344CB8AC3E}">
        <p14:creationId xmlns:p14="http://schemas.microsoft.com/office/powerpoint/2010/main" val="77573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5ABE7-2C4E-4CA3-9571-BD5E2E248A3D}"/>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2952D37E-BFE1-42DD-BDEE-8A238D07A95D}"/>
              </a:ext>
            </a:extLst>
          </p:cNvPr>
          <p:cNvSpPr>
            <a:spLocks noGrp="1"/>
          </p:cNvSpPr>
          <p:nvPr>
            <p:ph idx="1"/>
          </p:nvPr>
        </p:nvSpPr>
        <p:spPr>
          <a:xfrm>
            <a:off x="715617" y="1378225"/>
            <a:ext cx="9772997" cy="5363887"/>
          </a:xfrm>
        </p:spPr>
        <p:txBody>
          <a:bodyPr/>
          <a:lstStyle/>
          <a:p>
            <a:pPr marL="0" indent="0" algn="just">
              <a:buNone/>
              <a:defRPr/>
            </a:pPr>
            <a:r>
              <a:rPr lang="es-MX" dirty="0"/>
              <a:t>PEDAGOGICO:</a:t>
            </a:r>
            <a:endParaRPr lang="es-ES" dirty="0">
              <a:solidFill>
                <a:schemeClr val="tx2">
                  <a:lumMod val="75000"/>
                </a:schemeClr>
              </a:solidFill>
            </a:endParaRPr>
          </a:p>
          <a:p>
            <a:pPr marL="0" indent="0" algn="just">
              <a:buNone/>
              <a:defRPr/>
            </a:pPr>
            <a:r>
              <a:rPr lang="es-MX" b="1" dirty="0">
                <a:solidFill>
                  <a:schemeClr val="accent1"/>
                </a:solidFill>
              </a:rPr>
              <a:t>Art. 44 y 45 de la C.P.  Derecho a la educación – Derechos Prevalentes</a:t>
            </a:r>
          </a:p>
          <a:p>
            <a:pPr marL="0" indent="0" algn="just">
              <a:buNone/>
              <a:defRPr/>
            </a:pPr>
            <a:endParaRPr lang="es-MX" b="1" dirty="0">
              <a:solidFill>
                <a:schemeClr val="accent4">
                  <a:lumMod val="75000"/>
                </a:schemeClr>
              </a:solidFill>
            </a:endParaRPr>
          </a:p>
          <a:p>
            <a:pPr marL="0" indent="0" algn="just">
              <a:buNone/>
              <a:defRPr/>
            </a:pPr>
            <a:r>
              <a:rPr lang="es-MX" b="1" dirty="0">
                <a:solidFill>
                  <a:schemeClr val="accent4">
                    <a:lumMod val="75000"/>
                  </a:schemeClr>
                </a:solidFill>
              </a:rPr>
              <a:t>Art. 20 </a:t>
            </a:r>
            <a:r>
              <a:rPr lang="es-ES_tradnl" dirty="0">
                <a:solidFill>
                  <a:schemeClr val="accent4">
                    <a:lumMod val="75000"/>
                  </a:schemeClr>
                </a:solidFill>
              </a:rPr>
              <a:t>CONVENCIÓN INTERNACIONAL DE LOS DERECHOS DEL NIÑO</a:t>
            </a:r>
            <a:endParaRPr lang="es-MX" b="1" dirty="0">
              <a:solidFill>
                <a:schemeClr val="accent4">
                  <a:lumMod val="75000"/>
                </a:schemeClr>
              </a:solidFill>
            </a:endParaRPr>
          </a:p>
          <a:p>
            <a:pPr marL="0" indent="0">
              <a:buNone/>
              <a:defRPr/>
            </a:pPr>
            <a:r>
              <a:rPr lang="es-MX" dirty="0">
                <a:solidFill>
                  <a:schemeClr val="accent1"/>
                </a:solidFill>
                <a:effectLst/>
              </a:rPr>
              <a:t>Reglas de Beijing. Comentario Regla 19:</a:t>
            </a:r>
          </a:p>
          <a:p>
            <a:pPr marL="0" indent="0">
              <a:buNone/>
              <a:defRPr/>
            </a:pPr>
            <a:r>
              <a:rPr lang="es-ES" dirty="0"/>
              <a:t>“</a:t>
            </a:r>
            <a:r>
              <a:rPr lang="es-ES" i="1" dirty="0"/>
              <a:t>Por otra parte, cualquier instalación debe ser de tipo correccional o educativo antes que carcelario</a:t>
            </a:r>
            <a:r>
              <a:rPr lang="es-ES" dirty="0"/>
              <a:t>.”</a:t>
            </a:r>
          </a:p>
          <a:p>
            <a:pPr marL="0" indent="0">
              <a:buNone/>
              <a:defRPr/>
            </a:pPr>
            <a:r>
              <a:rPr lang="es-ES" dirty="0">
                <a:solidFill>
                  <a:schemeClr val="accent1"/>
                </a:solidFill>
                <a:effectLst/>
              </a:rPr>
              <a:t>Regla 26.</a:t>
            </a:r>
            <a:endParaRPr lang="es-MX" dirty="0">
              <a:solidFill>
                <a:schemeClr val="accent1"/>
              </a:solidFill>
              <a:effectLst/>
            </a:endParaRPr>
          </a:p>
        </p:txBody>
      </p:sp>
    </p:spTree>
    <p:extLst>
      <p:ext uri="{BB962C8B-B14F-4D97-AF65-F5344CB8AC3E}">
        <p14:creationId xmlns:p14="http://schemas.microsoft.com/office/powerpoint/2010/main" val="382724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5ABE7-2C4E-4CA3-9571-BD5E2E248A3D}"/>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2952D37E-BFE1-42DD-BDEE-8A238D07A95D}"/>
              </a:ext>
            </a:extLst>
          </p:cNvPr>
          <p:cNvSpPr>
            <a:spLocks noGrp="1"/>
          </p:cNvSpPr>
          <p:nvPr>
            <p:ph idx="1"/>
          </p:nvPr>
        </p:nvSpPr>
        <p:spPr>
          <a:xfrm>
            <a:off x="715617" y="1378225"/>
            <a:ext cx="9772997" cy="5363887"/>
          </a:xfrm>
        </p:spPr>
        <p:txBody>
          <a:bodyPr/>
          <a:lstStyle/>
          <a:p>
            <a:pPr marL="0" indent="0">
              <a:buNone/>
              <a:defRPr/>
            </a:pPr>
            <a:r>
              <a:rPr lang="es-MX" dirty="0"/>
              <a:t>RESTAURATIVA:</a:t>
            </a:r>
            <a:endParaRPr lang="es-ES" dirty="0">
              <a:solidFill>
                <a:schemeClr val="tx2">
                  <a:lumMod val="75000"/>
                </a:schemeClr>
              </a:solidFill>
              <a:effectLst/>
            </a:endParaRPr>
          </a:p>
          <a:p>
            <a:pPr marL="0" indent="0" algn="just">
              <a:buNone/>
              <a:defRPr/>
            </a:pPr>
            <a:r>
              <a:rPr lang="es-ES" b="1" dirty="0"/>
              <a:t>ARTÍCULO 140. FINALIDAD DEL SISTEMA DE RESPONSABILIDAD PENAL PARA ADOLESCENTES.</a:t>
            </a:r>
            <a:r>
              <a:rPr lang="es-ES" dirty="0"/>
              <a:t> En materia de responsabilidad penal para adolescentes tanto el proceso como las medidas que se tomen son de carácter pedagógico, específico y diferenciado respecto del sistema de adultos</a:t>
            </a:r>
            <a:r>
              <a:rPr lang="es-ES" dirty="0">
                <a:solidFill>
                  <a:schemeClr val="accent4">
                    <a:lumMod val="75000"/>
                  </a:schemeClr>
                </a:solidFill>
              </a:rPr>
              <a:t>, </a:t>
            </a:r>
            <a:r>
              <a:rPr lang="es-ES" b="1" dirty="0">
                <a:solidFill>
                  <a:schemeClr val="accent4">
                    <a:lumMod val="75000"/>
                  </a:schemeClr>
                </a:solidFill>
              </a:rPr>
              <a:t>conforme a la protección integral. </a:t>
            </a:r>
            <a:r>
              <a:rPr lang="es-ES" b="1" dirty="0">
                <a:solidFill>
                  <a:schemeClr val="accent4">
                    <a:lumMod val="75000"/>
                  </a:schemeClr>
                </a:solidFill>
                <a:highlight>
                  <a:srgbClr val="00FFFF"/>
                </a:highlight>
              </a:rPr>
              <a:t>El proceso deberá garantizar la justicia restaurativa</a:t>
            </a:r>
            <a:r>
              <a:rPr lang="es-ES" dirty="0"/>
              <a:t>, la verdad y la reparación del daño.</a:t>
            </a:r>
            <a:r>
              <a:rPr lang="es-ES" b="1" dirty="0"/>
              <a:t> </a:t>
            </a:r>
          </a:p>
          <a:p>
            <a:pPr marL="0" indent="0" algn="just">
              <a:buNone/>
              <a:defRPr/>
            </a:pPr>
            <a:r>
              <a:rPr lang="es-ES" b="1" dirty="0"/>
              <a:t>ARTÍCULO 178. FINALIDAD DE LAS SANCIONES.</a:t>
            </a:r>
            <a:r>
              <a:rPr lang="es-ES" dirty="0"/>
              <a:t> Las sanciones señaladas en el artículo anterior </a:t>
            </a:r>
            <a:r>
              <a:rPr lang="es-ES" b="1" dirty="0">
                <a:solidFill>
                  <a:schemeClr val="accent4">
                    <a:lumMod val="75000"/>
                  </a:schemeClr>
                </a:solidFill>
              </a:rPr>
              <a:t>tienen una finalidad protectora, educativa y </a:t>
            </a:r>
            <a:r>
              <a:rPr lang="es-ES" b="1" dirty="0">
                <a:solidFill>
                  <a:schemeClr val="accent4">
                    <a:lumMod val="75000"/>
                  </a:schemeClr>
                </a:solidFill>
                <a:highlight>
                  <a:srgbClr val="00FFFF"/>
                </a:highlight>
              </a:rPr>
              <a:t>restaurativa</a:t>
            </a:r>
            <a:r>
              <a:rPr lang="es-ES" dirty="0"/>
              <a:t>, y se aplicarán con el apoyo de la familia y de especialistas.</a:t>
            </a:r>
            <a:endParaRPr lang="es-ES" b="1" dirty="0"/>
          </a:p>
          <a:p>
            <a:pPr marL="0" indent="0">
              <a:buNone/>
              <a:defRPr/>
            </a:pPr>
            <a:endParaRPr lang="es-MX" dirty="0">
              <a:solidFill>
                <a:schemeClr val="accent1"/>
              </a:solidFill>
              <a:effectLst/>
            </a:endParaRPr>
          </a:p>
        </p:txBody>
      </p:sp>
    </p:spTree>
    <p:extLst>
      <p:ext uri="{BB962C8B-B14F-4D97-AF65-F5344CB8AC3E}">
        <p14:creationId xmlns:p14="http://schemas.microsoft.com/office/powerpoint/2010/main" val="1093643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9FA8CB-173A-441B-9C4F-B6DE16168EB9}"/>
              </a:ext>
            </a:extLst>
          </p:cNvPr>
          <p:cNvSpPr>
            <a:spLocks noGrp="1"/>
          </p:cNvSpPr>
          <p:nvPr>
            <p:ph type="title"/>
          </p:nvPr>
        </p:nvSpPr>
        <p:spPr/>
        <p:txBody>
          <a:bodyPr/>
          <a:lstStyle/>
          <a:p>
            <a:pPr>
              <a:defRPr/>
            </a:pPr>
            <a:r>
              <a:rPr lang="es-ES" dirty="0"/>
              <a:t>GENARALIDADES - SRPA</a:t>
            </a:r>
          </a:p>
        </p:txBody>
      </p:sp>
      <p:sp>
        <p:nvSpPr>
          <p:cNvPr id="151555" name="Marcador de contenido 2">
            <a:extLst>
              <a:ext uri="{FF2B5EF4-FFF2-40B4-BE49-F238E27FC236}">
                <a16:creationId xmlns:a16="http://schemas.microsoft.com/office/drawing/2014/main" id="{71ACC949-CFE9-448B-A52D-EE38D35FDAD0}"/>
              </a:ext>
            </a:extLst>
          </p:cNvPr>
          <p:cNvSpPr>
            <a:spLocks noGrp="1"/>
          </p:cNvSpPr>
          <p:nvPr>
            <p:ph idx="1"/>
          </p:nvPr>
        </p:nvSpPr>
        <p:spPr>
          <a:xfrm>
            <a:off x="742123" y="1690687"/>
            <a:ext cx="9746492" cy="5051425"/>
          </a:xfrm>
        </p:spPr>
        <p:txBody>
          <a:bodyPr/>
          <a:lstStyle/>
          <a:p>
            <a:pPr marL="0" indent="0">
              <a:buNone/>
            </a:pPr>
            <a:r>
              <a:rPr lang="es-MX" altLang="es-CO" dirty="0">
                <a:effectLst/>
                <a:highlight>
                  <a:srgbClr val="FFFF00"/>
                </a:highlight>
              </a:rPr>
              <a:t>PARTICIPATIVO o CONSENSUAL:</a:t>
            </a:r>
          </a:p>
          <a:p>
            <a:pPr marL="0" indent="0" algn="just">
              <a:buNone/>
            </a:pPr>
            <a:r>
              <a:rPr lang="es-MX" altLang="es-CO" dirty="0">
                <a:effectLst/>
              </a:rPr>
              <a:t>Al ofrecerle la oportunidad de participar en la audiencia, de escucharlo de atender su opinión, se cuenta con su criterio y compromiso para asumir el proceso reeducativo, tratándolo realmente como una persona, titular de derechos, buscar su participación, su voluntad y compromiso, antes que la imposición ciega de la autoridad </a:t>
            </a:r>
            <a:r>
              <a:rPr lang="es-MX" altLang="es-CO" dirty="0">
                <a:effectLst/>
                <a:highlight>
                  <a:srgbClr val="FF00FF"/>
                </a:highlight>
              </a:rPr>
              <a:t>(Art. 26 LIA)</a:t>
            </a:r>
          </a:p>
          <a:p>
            <a:pPr marL="0" indent="0" algn="just">
              <a:buNone/>
            </a:pPr>
            <a:r>
              <a:rPr lang="es-MX" altLang="es-CO" dirty="0">
                <a:effectLst/>
              </a:rPr>
              <a:t>Incluso la participación y el compromiso de los padres (principio de corresponsabilidad</a:t>
            </a:r>
            <a:r>
              <a:rPr lang="es-MX" altLang="es-CO" dirty="0"/>
              <a:t> (arts. 10 y 14 LIA)</a:t>
            </a:r>
            <a:endParaRPr lang="es-ES" altLang="es-CO" dirty="0">
              <a:effectLst/>
            </a:endParaRPr>
          </a:p>
          <a:p>
            <a:pPr marL="0" indent="0">
              <a:buNone/>
            </a:pPr>
            <a:endParaRPr lang="es-MX" altLang="es-CO" dirty="0">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0EDD0-B06F-4B07-80D4-2B95F2EC689A}"/>
              </a:ext>
            </a:extLst>
          </p:cNvPr>
          <p:cNvSpPr>
            <a:spLocks noGrp="1"/>
          </p:cNvSpPr>
          <p:nvPr>
            <p:ph type="title"/>
          </p:nvPr>
        </p:nvSpPr>
        <p:spPr/>
        <p:txBody>
          <a:bodyPr>
            <a:normAutofit/>
          </a:bodyPr>
          <a:lstStyle/>
          <a:p>
            <a:pPr>
              <a:defRPr/>
            </a:pPr>
            <a:endParaRPr lang="es-ES" sz="2800" dirty="0"/>
          </a:p>
        </p:txBody>
      </p:sp>
      <p:sp>
        <p:nvSpPr>
          <p:cNvPr id="3" name="Marcador de contenido 2">
            <a:extLst>
              <a:ext uri="{FF2B5EF4-FFF2-40B4-BE49-F238E27FC236}">
                <a16:creationId xmlns:a16="http://schemas.microsoft.com/office/drawing/2014/main" id="{6EC2CAAB-8E7F-4ECB-948F-2B379D27E9C9}"/>
              </a:ext>
            </a:extLst>
          </p:cNvPr>
          <p:cNvSpPr>
            <a:spLocks noGrp="1"/>
          </p:cNvSpPr>
          <p:nvPr>
            <p:ph idx="1"/>
          </p:nvPr>
        </p:nvSpPr>
        <p:spPr/>
        <p:txBody>
          <a:bodyPr>
            <a:normAutofit fontScale="77500" lnSpcReduction="20000"/>
          </a:bodyPr>
          <a:lstStyle/>
          <a:p>
            <a:pPr>
              <a:defRPr/>
            </a:pPr>
            <a:r>
              <a:rPr lang="es-CO" dirty="0">
                <a:solidFill>
                  <a:schemeClr val="accent4">
                    <a:lumMod val="75000"/>
                  </a:schemeClr>
                </a:solidFill>
              </a:rPr>
              <a:t>Art. 166 del C. del Menor</a:t>
            </a:r>
            <a:endParaRPr lang="es-CO" dirty="0">
              <a:solidFill>
                <a:schemeClr val="accent4">
                  <a:lumMod val="75000"/>
                </a:schemeClr>
              </a:solidFill>
              <a:effectLst/>
            </a:endParaRPr>
          </a:p>
          <a:p>
            <a:pPr>
              <a:defRPr/>
            </a:pPr>
            <a:r>
              <a:rPr lang="es-CO" dirty="0">
                <a:effectLst/>
              </a:rPr>
              <a:t>El menor infractor de </a:t>
            </a:r>
            <a:r>
              <a:rPr lang="es-CO" u="sng" dirty="0">
                <a:effectLst/>
              </a:rPr>
              <a:t>doce (12)</a:t>
            </a:r>
            <a:r>
              <a:rPr lang="es-CO" dirty="0">
                <a:effectLst/>
              </a:rPr>
              <a:t> a dieciocho (18) años deberá estar asistido durante el proceso por el Defensor de Familia y por su apoderado. </a:t>
            </a:r>
            <a:r>
              <a:rPr lang="es-CO" i="1" u="sng" dirty="0">
                <a:solidFill>
                  <a:schemeClr val="tx2">
                    <a:lumMod val="75000"/>
                  </a:schemeClr>
                </a:solidFill>
                <a:effectLst/>
              </a:rPr>
              <a:t>Los padres del menor podrán intervenir en el proceso</a:t>
            </a:r>
            <a:r>
              <a:rPr lang="es-CO" dirty="0">
                <a:effectLst/>
              </a:rPr>
              <a:t>.</a:t>
            </a:r>
          </a:p>
          <a:p>
            <a:pPr>
              <a:defRPr/>
            </a:pPr>
            <a:r>
              <a:rPr lang="es-CO" dirty="0">
                <a:solidFill>
                  <a:schemeClr val="accent4">
                    <a:lumMod val="75000"/>
                  </a:schemeClr>
                </a:solidFill>
              </a:rPr>
              <a:t>Art. 185 del C. del Menor</a:t>
            </a:r>
            <a:r>
              <a:rPr lang="es-CO" dirty="0"/>
              <a:t>. Exposición o entrevista directa del juez con el procesado</a:t>
            </a:r>
            <a:endParaRPr lang="es-CO" dirty="0">
              <a:effectLst/>
            </a:endParaRPr>
          </a:p>
          <a:p>
            <a:pPr marL="0" indent="0">
              <a:buNone/>
            </a:pPr>
            <a:endParaRPr lang="es-ES_tradnl" dirty="0">
              <a:solidFill>
                <a:schemeClr val="accent4">
                  <a:lumMod val="75000"/>
                </a:schemeClr>
              </a:solidFill>
            </a:endParaRPr>
          </a:p>
          <a:p>
            <a:pPr marL="0" indent="0">
              <a:buNone/>
            </a:pPr>
            <a:r>
              <a:rPr lang="es-ES_tradnl" dirty="0">
                <a:solidFill>
                  <a:schemeClr val="accent4">
                    <a:lumMod val="75000"/>
                  </a:schemeClr>
                </a:solidFill>
              </a:rPr>
              <a:t>CONVENCIÓN INTERNACIONAL DE LOS DERECHOS DEL NIÑO- </a:t>
            </a:r>
            <a:r>
              <a:rPr lang="es-ES_tradnl" dirty="0"/>
              <a:t>Ley 12 de 1991.</a:t>
            </a:r>
            <a:endParaRPr lang="es-MX" b="1" dirty="0">
              <a:solidFill>
                <a:schemeClr val="accent4">
                  <a:lumMod val="75000"/>
                </a:schemeClr>
              </a:solidFill>
            </a:endParaRPr>
          </a:p>
          <a:p>
            <a:pPr marL="0" indent="0">
              <a:buNone/>
            </a:pPr>
            <a:r>
              <a:rPr lang="es-ES_tradnl" dirty="0">
                <a:solidFill>
                  <a:schemeClr val="accent1"/>
                </a:solidFill>
              </a:rPr>
              <a:t>Todas las medidas que tome la autoridad tendrán en consideración el interés superior del niño</a:t>
            </a:r>
          </a:p>
          <a:p>
            <a:pPr marL="0" indent="0">
              <a:buNone/>
            </a:pPr>
            <a:r>
              <a:rPr lang="es-ES_tradnl" dirty="0">
                <a:solidFill>
                  <a:schemeClr val="accent4">
                    <a:lumMod val="75000"/>
                  </a:schemeClr>
                </a:solidFill>
              </a:rPr>
              <a:t>REGLAS DE BEIJING</a:t>
            </a:r>
          </a:p>
          <a:p>
            <a:pPr marL="0" indent="0">
              <a:buNone/>
            </a:pPr>
            <a:r>
              <a:rPr lang="es-ES" dirty="0"/>
              <a:t>15.2 </a:t>
            </a:r>
            <a:r>
              <a:rPr lang="es-ES" dirty="0">
                <a:solidFill>
                  <a:srgbClr val="0070C0"/>
                </a:solidFill>
              </a:rPr>
              <a:t>Los padres o tutores tendrán derecho a participar en las actuaciones</a:t>
            </a:r>
            <a:r>
              <a:rPr lang="es-ES" dirty="0"/>
              <a:t> y la autoridad competente podrá requerir su presencia en defensa del menor. No obstante, la autoridad competente podrá denegar la participación si existen motivos para presumir que la exclusión es necesaria en defensa del menor.</a:t>
            </a:r>
            <a:endParaRPr lang="es-ES_tradnl"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5ABE7-2C4E-4CA3-9571-BD5E2E248A3D}"/>
              </a:ext>
            </a:extLst>
          </p:cNvPr>
          <p:cNvSpPr>
            <a:spLocks noGrp="1"/>
          </p:cNvSpPr>
          <p:nvPr>
            <p:ph type="title"/>
          </p:nvPr>
        </p:nvSpPr>
        <p:spPr/>
        <p:txBody>
          <a:bodyPr/>
          <a:lstStyle/>
          <a:p>
            <a:pPr>
              <a:defRPr/>
            </a:pPr>
            <a:r>
              <a:rPr lang="es-ES" dirty="0"/>
              <a:t>GENARALIDADES - SRPA</a:t>
            </a:r>
          </a:p>
        </p:txBody>
      </p:sp>
      <p:sp>
        <p:nvSpPr>
          <p:cNvPr id="3" name="Marcador de contenido 2">
            <a:extLst>
              <a:ext uri="{FF2B5EF4-FFF2-40B4-BE49-F238E27FC236}">
                <a16:creationId xmlns:a16="http://schemas.microsoft.com/office/drawing/2014/main" id="{2952D37E-BFE1-42DD-BDEE-8A238D07A95D}"/>
              </a:ext>
            </a:extLst>
          </p:cNvPr>
          <p:cNvSpPr>
            <a:spLocks noGrp="1"/>
          </p:cNvSpPr>
          <p:nvPr>
            <p:ph idx="1"/>
          </p:nvPr>
        </p:nvSpPr>
        <p:spPr>
          <a:xfrm>
            <a:off x="715617" y="1378225"/>
            <a:ext cx="9772997" cy="5363887"/>
          </a:xfrm>
        </p:spPr>
        <p:txBody>
          <a:bodyPr/>
          <a:lstStyle/>
          <a:p>
            <a:pPr marL="0" indent="0">
              <a:buNone/>
              <a:defRPr/>
            </a:pPr>
            <a:r>
              <a:rPr lang="es-MX" dirty="0">
                <a:effectLst/>
                <a:highlight>
                  <a:srgbClr val="00FF00"/>
                </a:highlight>
              </a:rPr>
              <a:t>SUBSIDIARIO </a:t>
            </a:r>
            <a:r>
              <a:rPr lang="es-MX" dirty="0">
                <a:effectLst/>
              </a:rPr>
              <a:t>(in loco </a:t>
            </a:r>
            <a:r>
              <a:rPr lang="es-MX" dirty="0" err="1">
                <a:effectLst/>
              </a:rPr>
              <a:t>parentis</a:t>
            </a:r>
            <a:r>
              <a:rPr lang="es-MX" dirty="0">
                <a:effectLst/>
              </a:rPr>
              <a:t> - </a:t>
            </a:r>
            <a:r>
              <a:rPr lang="es-MX" dirty="0" err="1">
                <a:effectLst/>
              </a:rPr>
              <a:t>parens</a:t>
            </a:r>
            <a:r>
              <a:rPr lang="es-MX" dirty="0">
                <a:effectLst/>
              </a:rPr>
              <a:t> patria)</a:t>
            </a:r>
            <a:r>
              <a:rPr lang="es-ES_tradnl" dirty="0"/>
              <a:t> </a:t>
            </a:r>
            <a:r>
              <a:rPr lang="es-ES_tradnl" dirty="0">
                <a:solidFill>
                  <a:srgbClr val="FF0000"/>
                </a:solidFill>
              </a:rPr>
              <a:t>Tribunal de Illinois</a:t>
            </a:r>
            <a:endParaRPr lang="es-MX" dirty="0">
              <a:solidFill>
                <a:srgbClr val="FF0000"/>
              </a:solidFill>
              <a:effectLst/>
            </a:endParaRPr>
          </a:p>
          <a:p>
            <a:pPr marL="0" indent="0" algn="just">
              <a:buNone/>
              <a:defRPr/>
            </a:pPr>
            <a:r>
              <a:rPr lang="es-MX" dirty="0">
                <a:effectLst/>
              </a:rPr>
              <a:t>Tiempo inmemorables- sentimiento de amor y cariño que connaturalmente los padres prodigan a sus hijos - deber de cuidado, atención y protección, constituyéndose la educación, control y orientación de los niños, niñas y adolescentes una atribución de los padres, e igualmente el poder de sancionarlos, castigarlos y reprenderlos.</a:t>
            </a:r>
          </a:p>
          <a:p>
            <a:pPr marL="0" indent="0" algn="just">
              <a:buNone/>
              <a:defRPr/>
            </a:pPr>
            <a:r>
              <a:rPr lang="es-MX" dirty="0">
                <a:effectLst/>
              </a:rPr>
              <a:t>El </a:t>
            </a:r>
            <a:r>
              <a:rPr lang="es-MX" dirty="0">
                <a:solidFill>
                  <a:schemeClr val="accent1"/>
                </a:solidFill>
                <a:effectLst/>
              </a:rPr>
              <a:t> </a:t>
            </a:r>
            <a:r>
              <a:rPr lang="es-MX" dirty="0">
                <a:solidFill>
                  <a:schemeClr val="tx2">
                    <a:lumMod val="75000"/>
                  </a:schemeClr>
                </a:solidFill>
                <a:effectLst/>
              </a:rPr>
              <a:t>Estado ante la carencia de los padres, por ausencia o negligencia. </a:t>
            </a:r>
          </a:p>
          <a:p>
            <a:pPr marL="0" indent="0" algn="just">
              <a:buNone/>
              <a:defRPr/>
            </a:pPr>
            <a:endParaRPr lang="es-ES" dirty="0">
              <a:solidFill>
                <a:schemeClr val="tx2">
                  <a:lumMod val="75000"/>
                </a:schemeClr>
              </a:solidFill>
              <a:effectLst/>
            </a:endParaRPr>
          </a:p>
          <a:p>
            <a:pPr marL="0" indent="0">
              <a:buNone/>
              <a:defRPr/>
            </a:pPr>
            <a:endParaRPr lang="es-MX" dirty="0">
              <a:solidFill>
                <a:schemeClr val="accent1"/>
              </a:solidFill>
              <a:effectLst/>
            </a:endParaRPr>
          </a:p>
        </p:txBody>
      </p:sp>
    </p:spTree>
    <p:extLst>
      <p:ext uri="{BB962C8B-B14F-4D97-AF65-F5344CB8AC3E}">
        <p14:creationId xmlns:p14="http://schemas.microsoft.com/office/powerpoint/2010/main" val="2210074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07FDD2-5FD4-47BD-8E12-45A1A38CE0CE}"/>
              </a:ext>
            </a:extLst>
          </p:cNvPr>
          <p:cNvSpPr>
            <a:spLocks noGrp="1"/>
          </p:cNvSpPr>
          <p:nvPr>
            <p:ph type="title"/>
          </p:nvPr>
        </p:nvSpPr>
        <p:spPr/>
        <p:txBody>
          <a:bodyPr/>
          <a:lstStyle/>
          <a:p>
            <a:pPr>
              <a:defRPr/>
            </a:pPr>
            <a:r>
              <a:rPr lang="es-ES" dirty="0"/>
              <a:t>GENARALIDADES - SRPA</a:t>
            </a:r>
          </a:p>
        </p:txBody>
      </p:sp>
      <p:sp>
        <p:nvSpPr>
          <p:cNvPr id="155651" name="Marcador de contenido 2">
            <a:extLst>
              <a:ext uri="{FF2B5EF4-FFF2-40B4-BE49-F238E27FC236}">
                <a16:creationId xmlns:a16="http://schemas.microsoft.com/office/drawing/2014/main" id="{31EE626C-9DCC-4BEC-9828-F6FDA4DE47CB}"/>
              </a:ext>
            </a:extLst>
          </p:cNvPr>
          <p:cNvSpPr>
            <a:spLocks noGrp="1"/>
          </p:cNvSpPr>
          <p:nvPr>
            <p:ph idx="1"/>
          </p:nvPr>
        </p:nvSpPr>
        <p:spPr>
          <a:xfrm>
            <a:off x="649357" y="1590261"/>
            <a:ext cx="9839258" cy="5151852"/>
          </a:xfrm>
        </p:spPr>
        <p:txBody>
          <a:bodyPr/>
          <a:lstStyle/>
          <a:p>
            <a:pPr marL="0" indent="0">
              <a:buNone/>
            </a:pPr>
            <a:r>
              <a:rPr lang="es-MX" altLang="es-ES" dirty="0">
                <a:effectLst/>
                <a:highlight>
                  <a:srgbClr val="00FF00"/>
                </a:highlight>
              </a:rPr>
              <a:t>CONCURRENTE:</a:t>
            </a:r>
          </a:p>
          <a:p>
            <a:pPr marL="0" indent="0" algn="just">
              <a:buNone/>
            </a:pPr>
            <a:r>
              <a:rPr lang="es-MX" altLang="es-ES" dirty="0">
                <a:effectLst/>
              </a:rPr>
              <a:t>El sistema de RPA es concurrente con otros sistemas disciplinarios o sancionatorios gracias a herramientas como la derivación tanto, administrativa como judicial. Administrativa cuando permite que otras instancias solucionen el problema, ejemplo, familia, colegio, instituciones del ICBF. Judicial con figuras como la conciliación, la preclusión, el principio de oportunidad. </a:t>
            </a:r>
          </a:p>
          <a:p>
            <a:pPr marL="0" indent="0" algn="just">
              <a:buNone/>
            </a:pPr>
            <a:r>
              <a:rPr lang="es-MX" altLang="es-CO" dirty="0"/>
              <a:t>Modelo de las 4 D</a:t>
            </a:r>
          </a:p>
          <a:p>
            <a:pPr marL="0" indent="0" algn="just">
              <a:buNone/>
            </a:pPr>
            <a:r>
              <a:rPr lang="es-MX" altLang="es-CO" dirty="0">
                <a:solidFill>
                  <a:schemeClr val="accent4">
                    <a:lumMod val="75000"/>
                  </a:schemeClr>
                </a:solidFill>
                <a:effectLst/>
              </a:rPr>
              <a:t>Justicia Restaurativa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A3FBC6-B897-4497-B2D0-BDE74B01E489}"/>
              </a:ext>
            </a:extLst>
          </p:cNvPr>
          <p:cNvSpPr>
            <a:spLocks noGrp="1"/>
          </p:cNvSpPr>
          <p:nvPr>
            <p:ph idx="1"/>
          </p:nvPr>
        </p:nvSpPr>
        <p:spPr>
          <a:xfrm>
            <a:off x="718457" y="1293223"/>
            <a:ext cx="10398034" cy="5199652"/>
          </a:xfrm>
        </p:spPr>
        <p:txBody>
          <a:bodyPr>
            <a:normAutofit/>
          </a:bodyPr>
          <a:lstStyle/>
          <a:p>
            <a:pPr marL="0" indent="0">
              <a:buNone/>
              <a:defRPr/>
            </a:pPr>
            <a:r>
              <a:rPr lang="es-MX" dirty="0">
                <a:effectLst/>
              </a:rPr>
              <a:t>DIFERENCIADO: PROCESO</a:t>
            </a:r>
          </a:p>
          <a:p>
            <a:pPr marL="0" indent="0">
              <a:buNone/>
              <a:defRPr/>
            </a:pPr>
            <a:endParaRPr lang="es-MX" dirty="0">
              <a:effectLst/>
            </a:endParaRPr>
          </a:p>
          <a:p>
            <a:pPr marL="0" indent="0" algn="just">
              <a:buNone/>
              <a:defRPr/>
            </a:pPr>
            <a:r>
              <a:rPr lang="es-ES" sz="2900" b="1" dirty="0"/>
              <a:t>Art. 144 LIA. PROCEDIMIENTO APLICABLE.</a:t>
            </a:r>
            <a:r>
              <a:rPr lang="es-ES" sz="2900" dirty="0"/>
              <a:t> </a:t>
            </a:r>
            <a:r>
              <a:rPr lang="es-ES" sz="2900" dirty="0">
                <a:highlight>
                  <a:srgbClr val="00FFFF"/>
                </a:highlight>
              </a:rPr>
              <a:t>Salvo las reglas especiales de procedimiento definidas en el presente libro</a:t>
            </a:r>
            <a:r>
              <a:rPr lang="es-ES" sz="2900" dirty="0"/>
              <a:t>, el procedimiento del sistema de responsabilidad penal para adolescentes se regirá por las normas consagradas en la Ley </a:t>
            </a:r>
            <a:r>
              <a:rPr lang="es-ES" sz="2900" dirty="0">
                <a:hlinkClick r:id="rId2"/>
              </a:rPr>
              <a:t>906</a:t>
            </a:r>
            <a:r>
              <a:rPr lang="es-ES" sz="2900" dirty="0"/>
              <a:t> de 2004 (Sistema Penal Acusatorio), </a:t>
            </a:r>
            <a:r>
              <a:rPr lang="es-ES" sz="2900" dirty="0">
                <a:highlight>
                  <a:srgbClr val="FFFF00"/>
                </a:highlight>
              </a:rPr>
              <a:t>exceptuando aquellas que sean contrarias al interés superior del adolescente.</a:t>
            </a:r>
          </a:p>
          <a:p>
            <a:pPr marL="0" indent="0">
              <a:buNone/>
              <a:defRPr/>
            </a:pPr>
            <a:endParaRPr lang="es-MX" dirty="0">
              <a:effectLst/>
            </a:endParaRPr>
          </a:p>
        </p:txBody>
      </p:sp>
    </p:spTree>
    <p:extLst>
      <p:ext uri="{BB962C8B-B14F-4D97-AF65-F5344CB8AC3E}">
        <p14:creationId xmlns:p14="http://schemas.microsoft.com/office/powerpoint/2010/main" val="3227028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Título"/>
          <p:cNvSpPr>
            <a:spLocks noGrp="1" noChangeArrowheads="1"/>
          </p:cNvSpPr>
          <p:nvPr>
            <p:ph type="title"/>
          </p:nvPr>
        </p:nvSpPr>
        <p:spPr>
          <a:xfrm>
            <a:off x="2017714" y="500063"/>
            <a:ext cx="8078787" cy="984250"/>
          </a:xfrm>
        </p:spPr>
        <p:txBody>
          <a:bodyPr/>
          <a:lstStyle/>
          <a:p>
            <a:pPr eaLnBrk="1" hangingPunct="1"/>
            <a:r>
              <a:rPr lang="es-CO" altLang="es-CO"/>
              <a:t>PRINCIPIOS</a:t>
            </a:r>
          </a:p>
        </p:txBody>
      </p:sp>
      <p:sp>
        <p:nvSpPr>
          <p:cNvPr id="3" name="2 Marcador de contenido">
            <a:extLst>
              <a:ext uri="{FF2B5EF4-FFF2-40B4-BE49-F238E27FC236}">
                <a16:creationId xmlns:a16="http://schemas.microsoft.com/office/drawing/2014/main" id="{35E8D1CC-CB21-4714-9195-C14F032BDA70}"/>
              </a:ext>
            </a:extLst>
          </p:cNvPr>
          <p:cNvSpPr>
            <a:spLocks noGrp="1"/>
          </p:cNvSpPr>
          <p:nvPr>
            <p:ph idx="1"/>
          </p:nvPr>
        </p:nvSpPr>
        <p:spPr>
          <a:xfrm>
            <a:off x="2589214" y="2420938"/>
            <a:ext cx="7323137" cy="3675062"/>
          </a:xfrm>
        </p:spPr>
        <p:txBody>
          <a:bodyPr rtlCol="0">
            <a:normAutofit fontScale="92500" lnSpcReduction="10000"/>
          </a:bodyPr>
          <a:lstStyle/>
          <a:p>
            <a:pPr marL="91440" indent="-91440">
              <a:defRPr/>
            </a:pPr>
            <a:r>
              <a:rPr lang="es-CO" dirty="0">
                <a:solidFill>
                  <a:schemeClr val="tx1">
                    <a:lumMod val="85000"/>
                    <a:lumOff val="15000"/>
                  </a:schemeClr>
                </a:solidFill>
              </a:rPr>
              <a:t>PRINCIPIOS DEL DERECHO PENAL</a:t>
            </a:r>
          </a:p>
          <a:p>
            <a:pPr marL="0" indent="0" algn="just">
              <a:buNone/>
              <a:defRPr/>
            </a:pPr>
            <a:r>
              <a:rPr lang="es-CO" altLang="es-CO" dirty="0">
                <a:solidFill>
                  <a:schemeClr val="tx1">
                    <a:lumMod val="85000"/>
                    <a:lumOff val="15000"/>
                  </a:schemeClr>
                </a:solidFill>
              </a:rPr>
              <a:t>Art. 139. Sistema de Responsabilidad Penal de Adolescentes:</a:t>
            </a:r>
          </a:p>
          <a:p>
            <a:pPr marL="0" indent="0" algn="just">
              <a:buNone/>
              <a:defRPr/>
            </a:pPr>
            <a:r>
              <a:rPr lang="es-ES" altLang="es-CO" dirty="0">
                <a:solidFill>
                  <a:schemeClr val="tx1">
                    <a:lumMod val="85000"/>
                    <a:lumOff val="15000"/>
                  </a:schemeClr>
                </a:solidFill>
              </a:rPr>
              <a:t>Es el conjunto </a:t>
            </a:r>
            <a:r>
              <a:rPr lang="es-ES" altLang="es-CO" dirty="0">
                <a:solidFill>
                  <a:srgbClr val="00B0F0"/>
                </a:solidFill>
              </a:rPr>
              <a:t>de principios</a:t>
            </a:r>
            <a:r>
              <a:rPr lang="es-ES" altLang="es-CO" dirty="0">
                <a:solidFill>
                  <a:schemeClr val="tx1">
                    <a:lumMod val="85000"/>
                    <a:lumOff val="15000"/>
                  </a:schemeClr>
                </a:solidFill>
              </a:rPr>
              <a:t>, normas, procedimientos, autoridades judiciales especializadas y entes administrativos que rigen o intervienen en la investigación y juzgamiento de </a:t>
            </a:r>
            <a:r>
              <a:rPr lang="es-ES" altLang="es-CO" i="1" dirty="0">
                <a:solidFill>
                  <a:schemeClr val="tx2">
                    <a:lumMod val="75000"/>
                  </a:schemeClr>
                </a:solidFill>
              </a:rPr>
              <a:t>delitos</a:t>
            </a:r>
            <a:r>
              <a:rPr lang="es-ES" altLang="es-CO" dirty="0">
                <a:solidFill>
                  <a:schemeClr val="tx1">
                    <a:lumMod val="85000"/>
                    <a:lumOff val="15000"/>
                  </a:schemeClr>
                </a:solidFill>
              </a:rPr>
              <a:t> cometidos por personas que tengan entre catorce (14) y dieciocho (18) años al momento de cometer el hecho punible</a:t>
            </a:r>
            <a:endParaRPr lang="es-CO" dirty="0">
              <a:solidFill>
                <a:schemeClr val="tx1">
                  <a:lumMod val="85000"/>
                  <a:lumOff val="15000"/>
                </a:schemeClr>
              </a:solidFill>
            </a:endParaRPr>
          </a:p>
        </p:txBody>
      </p:sp>
    </p:spTree>
    <p:extLst>
      <p:ext uri="{BB962C8B-B14F-4D97-AF65-F5344CB8AC3E}">
        <p14:creationId xmlns:p14="http://schemas.microsoft.com/office/powerpoint/2010/main" val="1860991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Título"/>
          <p:cNvSpPr>
            <a:spLocks noGrp="1" noChangeArrowheads="1"/>
          </p:cNvSpPr>
          <p:nvPr>
            <p:ph type="title"/>
          </p:nvPr>
        </p:nvSpPr>
        <p:spPr/>
        <p:txBody>
          <a:bodyPr/>
          <a:lstStyle/>
          <a:p>
            <a:pPr eaLnBrk="1" hangingPunct="1"/>
            <a:r>
              <a:rPr lang="es-CO" altLang="es-CO" dirty="0"/>
              <a:t> CON PRINCIPIOS PROCESALES DIFERENTES</a:t>
            </a:r>
          </a:p>
        </p:txBody>
      </p:sp>
      <p:sp>
        <p:nvSpPr>
          <p:cNvPr id="199683" name="2 Marcador de contenido"/>
          <p:cNvSpPr>
            <a:spLocks noGrp="1" noChangeArrowheads="1"/>
          </p:cNvSpPr>
          <p:nvPr>
            <p:ph idx="1"/>
          </p:nvPr>
        </p:nvSpPr>
        <p:spPr>
          <a:xfrm>
            <a:off x="2017714" y="2060576"/>
            <a:ext cx="8650287" cy="4035425"/>
          </a:xfrm>
        </p:spPr>
        <p:txBody>
          <a:bodyPr/>
          <a:lstStyle/>
          <a:p>
            <a:pPr marL="514350" indent="-514350">
              <a:buFont typeface="Calibri Light" panose="020F0302020204030204" pitchFamily="34" charset="0"/>
              <a:buAutoNum type="romanUcPeriod"/>
            </a:pPr>
            <a:r>
              <a:rPr lang="es-CO" altLang="es-CO" dirty="0"/>
              <a:t>PRINCIPIOS CONTITUCIONALES</a:t>
            </a:r>
          </a:p>
          <a:p>
            <a:pPr marL="514350" indent="-514350">
              <a:buFont typeface="Calibri Light" panose="020F0302020204030204" pitchFamily="34" charset="0"/>
              <a:buAutoNum type="romanUcPeriod"/>
            </a:pPr>
            <a:r>
              <a:rPr lang="es-CO" altLang="es-CO" dirty="0"/>
              <a:t>PRINCIPIOS DEL DERECHO PENAL</a:t>
            </a:r>
          </a:p>
          <a:p>
            <a:pPr marL="514350" indent="-514350">
              <a:buFont typeface="Calibri Light" panose="020F0302020204030204" pitchFamily="34" charset="0"/>
              <a:buAutoNum type="romanUcPeriod"/>
            </a:pPr>
            <a:r>
              <a:rPr lang="es-CO" altLang="es-CO" dirty="0"/>
              <a:t>PRINCIPIOS DEL DERECHO PROCESAL PENAL</a:t>
            </a:r>
          </a:p>
          <a:p>
            <a:pPr marL="514350" indent="-514350">
              <a:buFont typeface="Calibri Light" panose="020F0302020204030204" pitchFamily="34" charset="0"/>
              <a:buAutoNum type="romanUcPeriod"/>
            </a:pPr>
            <a:r>
              <a:rPr lang="es-CO" altLang="es-CO" dirty="0"/>
              <a:t>PRINCIPIOS DE LA JUSTICIA PENAL JUVENIL</a:t>
            </a:r>
          </a:p>
        </p:txBody>
      </p:sp>
    </p:spTree>
    <p:extLst>
      <p:ext uri="{BB962C8B-B14F-4D97-AF65-F5344CB8AC3E}">
        <p14:creationId xmlns:p14="http://schemas.microsoft.com/office/powerpoint/2010/main" val="3998199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Título"/>
          <p:cNvSpPr>
            <a:spLocks noGrp="1" noChangeArrowheads="1"/>
          </p:cNvSpPr>
          <p:nvPr>
            <p:ph type="title"/>
          </p:nvPr>
        </p:nvSpPr>
        <p:spPr>
          <a:xfrm>
            <a:off x="1981200" y="1"/>
            <a:ext cx="8229600" cy="981075"/>
          </a:xfrm>
        </p:spPr>
        <p:txBody>
          <a:bodyPr/>
          <a:lstStyle/>
          <a:p>
            <a:pPr eaLnBrk="1" hangingPunct="1"/>
            <a:r>
              <a:rPr lang="es-CO" altLang="es-CO"/>
              <a:t>PRINCIPIOS</a:t>
            </a:r>
          </a:p>
        </p:txBody>
      </p:sp>
      <p:sp>
        <p:nvSpPr>
          <p:cNvPr id="205827" name="2 Marcador de contenido">
            <a:extLst>
              <a:ext uri="{FF2B5EF4-FFF2-40B4-BE49-F238E27FC236}">
                <a16:creationId xmlns:a16="http://schemas.microsoft.com/office/drawing/2014/main" id="{B2A46F91-8EC3-435F-80AF-998A1A89E547}"/>
              </a:ext>
            </a:extLst>
          </p:cNvPr>
          <p:cNvSpPr>
            <a:spLocks noGrp="1" noChangeArrowheads="1"/>
          </p:cNvSpPr>
          <p:nvPr>
            <p:ph idx="1"/>
          </p:nvPr>
        </p:nvSpPr>
        <p:spPr>
          <a:xfrm>
            <a:off x="1865784" y="1340768"/>
            <a:ext cx="8460432" cy="4683224"/>
          </a:xfrm>
        </p:spPr>
        <p:txBody>
          <a:bodyPr>
            <a:normAutofit fontScale="92500"/>
          </a:bodyPr>
          <a:lstStyle/>
          <a:p>
            <a:pPr algn="just" eaLnBrk="1" hangingPunct="1">
              <a:defRPr/>
            </a:pPr>
            <a:r>
              <a:rPr lang="es-CO" altLang="es-CO" dirty="0">
                <a:highlight>
                  <a:srgbClr val="00FF00"/>
                </a:highlight>
              </a:rPr>
              <a:t>PRINCIPIOS CONTITUCIONALES</a:t>
            </a:r>
            <a:r>
              <a:rPr lang="es-CO" altLang="es-CO" dirty="0"/>
              <a:t>:</a:t>
            </a:r>
          </a:p>
          <a:p>
            <a:pPr algn="just" eaLnBrk="1" hangingPunct="1">
              <a:defRPr/>
            </a:pPr>
            <a:r>
              <a:rPr lang="es-ES" altLang="es-CO" sz="2600" dirty="0"/>
              <a:t>Del artículo 1º, rescatamos el carácter participativo, democrático y fundado en </a:t>
            </a:r>
            <a:r>
              <a:rPr lang="es-ES" altLang="es-CO" sz="2600" dirty="0">
                <a:solidFill>
                  <a:schemeClr val="accent2">
                    <a:lumMod val="75000"/>
                  </a:schemeClr>
                </a:solidFill>
                <a:highlight>
                  <a:srgbClr val="C0C0C0"/>
                </a:highlight>
              </a:rPr>
              <a:t>la dignidad humana </a:t>
            </a:r>
            <a:r>
              <a:rPr lang="es-ES" altLang="es-CO" sz="2600" dirty="0"/>
              <a:t>del estado colombiano. </a:t>
            </a:r>
          </a:p>
          <a:p>
            <a:pPr algn="just" eaLnBrk="1" hangingPunct="1">
              <a:defRPr/>
            </a:pPr>
            <a:r>
              <a:rPr lang="es-ES" altLang="es-CO" sz="2600" dirty="0"/>
              <a:t>El artículo 4º de la prevalencia de la Constitución.</a:t>
            </a:r>
          </a:p>
          <a:p>
            <a:pPr algn="just" eaLnBrk="1" hangingPunct="1">
              <a:defRPr/>
            </a:pPr>
            <a:r>
              <a:rPr lang="es-ES" altLang="es-CO" sz="2600" dirty="0"/>
              <a:t>El artículo 5 de la primacía de los derechos inalienables de la persona y </a:t>
            </a:r>
            <a:r>
              <a:rPr lang="es-ES" altLang="es-CO" sz="2600" dirty="0">
                <a:highlight>
                  <a:srgbClr val="FFFF00"/>
                </a:highlight>
              </a:rPr>
              <a:t>la protección de la familia </a:t>
            </a:r>
            <a:r>
              <a:rPr lang="es-ES" altLang="es-CO" sz="2600" dirty="0"/>
              <a:t>como institución básica de la sociedad. </a:t>
            </a:r>
          </a:p>
          <a:p>
            <a:pPr algn="just" eaLnBrk="1" hangingPunct="1">
              <a:defRPr/>
            </a:pPr>
            <a:r>
              <a:rPr lang="es-ES" altLang="es-CO" sz="2600" dirty="0"/>
              <a:t>El artículo 7º de </a:t>
            </a:r>
            <a:r>
              <a:rPr lang="es-ES" altLang="es-CO" sz="2600" dirty="0">
                <a:solidFill>
                  <a:schemeClr val="accent2">
                    <a:lumMod val="75000"/>
                  </a:schemeClr>
                </a:solidFill>
              </a:rPr>
              <a:t>la diversidad étnica </a:t>
            </a:r>
            <a:r>
              <a:rPr lang="es-ES" altLang="es-CO" sz="2600" dirty="0">
                <a:solidFill>
                  <a:schemeClr val="accent2">
                    <a:lumMod val="75000"/>
                  </a:schemeClr>
                </a:solidFill>
                <a:highlight>
                  <a:srgbClr val="00FF00"/>
                </a:highlight>
              </a:rPr>
              <a:t>y cultural</a:t>
            </a:r>
            <a:r>
              <a:rPr lang="es-ES" altLang="es-CO" sz="2600" dirty="0">
                <a:solidFill>
                  <a:schemeClr val="accent2">
                    <a:lumMod val="75000"/>
                  </a:schemeClr>
                </a:solidFill>
              </a:rPr>
              <a:t>. </a:t>
            </a:r>
          </a:p>
          <a:p>
            <a:pPr algn="just" eaLnBrk="1" hangingPunct="1">
              <a:defRPr/>
            </a:pPr>
            <a:r>
              <a:rPr lang="es-ES" altLang="es-CO" sz="2600" dirty="0"/>
              <a:t>El artículo 11 del derecho a la vida. </a:t>
            </a:r>
          </a:p>
          <a:p>
            <a:pPr algn="just" eaLnBrk="1" hangingPunct="1">
              <a:defRPr/>
            </a:pPr>
            <a:r>
              <a:rPr lang="es-ES" altLang="es-CO" sz="2600" dirty="0"/>
              <a:t>El artículo 12 de la integridad personal y prohibición de las torturas y </a:t>
            </a:r>
            <a:r>
              <a:rPr lang="es-ES" altLang="es-CO" sz="2600" dirty="0">
                <a:highlight>
                  <a:srgbClr val="00FFFF"/>
                </a:highlight>
              </a:rPr>
              <a:t>tratos o penas crueles inhumanas o degradantes</a:t>
            </a:r>
            <a:endParaRPr lang="es-CO" altLang="es-CO" sz="2600" dirty="0">
              <a:highlight>
                <a:srgbClr val="00FFFF"/>
              </a:highlight>
            </a:endParaRPr>
          </a:p>
        </p:txBody>
      </p:sp>
    </p:spTree>
    <p:extLst>
      <p:ext uri="{BB962C8B-B14F-4D97-AF65-F5344CB8AC3E}">
        <p14:creationId xmlns:p14="http://schemas.microsoft.com/office/powerpoint/2010/main" val="3964527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Título"/>
          <p:cNvSpPr>
            <a:spLocks noGrp="1" noChangeArrowheads="1"/>
          </p:cNvSpPr>
          <p:nvPr>
            <p:ph type="title"/>
          </p:nvPr>
        </p:nvSpPr>
        <p:spPr>
          <a:xfrm>
            <a:off x="1981200" y="1"/>
            <a:ext cx="8229600" cy="1052513"/>
          </a:xfrm>
        </p:spPr>
        <p:txBody>
          <a:bodyPr/>
          <a:lstStyle/>
          <a:p>
            <a:pPr eaLnBrk="1" hangingPunct="1"/>
            <a:r>
              <a:rPr lang="es-CO" altLang="es-CO"/>
              <a:t>PRINCIPIOS</a:t>
            </a:r>
          </a:p>
        </p:txBody>
      </p:sp>
      <p:sp>
        <p:nvSpPr>
          <p:cNvPr id="206851" name="2 Marcador de contenido">
            <a:extLst>
              <a:ext uri="{FF2B5EF4-FFF2-40B4-BE49-F238E27FC236}">
                <a16:creationId xmlns:a16="http://schemas.microsoft.com/office/drawing/2014/main" id="{AB71B054-D7C3-4034-9F2D-0AA5D09BCFFA}"/>
              </a:ext>
            </a:extLst>
          </p:cNvPr>
          <p:cNvSpPr>
            <a:spLocks noGrp="1" noChangeArrowheads="1"/>
          </p:cNvSpPr>
          <p:nvPr>
            <p:ph idx="1"/>
          </p:nvPr>
        </p:nvSpPr>
        <p:spPr>
          <a:xfrm>
            <a:off x="1524000" y="1052514"/>
            <a:ext cx="9144000" cy="5043487"/>
          </a:xfrm>
        </p:spPr>
        <p:txBody>
          <a:bodyPr/>
          <a:lstStyle/>
          <a:p>
            <a:pPr eaLnBrk="1" hangingPunct="1">
              <a:defRPr/>
            </a:pPr>
            <a:r>
              <a:rPr lang="es-CO" altLang="es-CO" dirty="0">
                <a:highlight>
                  <a:srgbClr val="00FF00"/>
                </a:highlight>
              </a:rPr>
              <a:t>PRINCIPIOS CONTITUCIONALES:</a:t>
            </a:r>
          </a:p>
          <a:p>
            <a:pPr eaLnBrk="1" hangingPunct="1">
              <a:defRPr/>
            </a:pPr>
            <a:r>
              <a:rPr lang="es-ES" altLang="es-CO" sz="2600" dirty="0"/>
              <a:t>El artículo 13 del derecho a la igualdad. </a:t>
            </a:r>
          </a:p>
          <a:p>
            <a:pPr eaLnBrk="1" hangingPunct="1">
              <a:defRPr/>
            </a:pPr>
            <a:r>
              <a:rPr lang="es-ES" altLang="es-CO" sz="2600" dirty="0"/>
              <a:t>El artículo 15 del derecho al honor, </a:t>
            </a:r>
            <a:r>
              <a:rPr lang="es-ES" altLang="es-CO" sz="2600" dirty="0">
                <a:highlight>
                  <a:srgbClr val="00FF00"/>
                </a:highlight>
              </a:rPr>
              <a:t>la intimidad </a:t>
            </a:r>
            <a:r>
              <a:rPr lang="es-ES" altLang="es-CO" sz="2600" dirty="0"/>
              <a:t>y el </a:t>
            </a:r>
            <a:r>
              <a:rPr lang="es-ES" altLang="es-CO" sz="2600" dirty="0">
                <a:solidFill>
                  <a:schemeClr val="accent1"/>
                </a:solidFill>
              </a:rPr>
              <a:t>habeas data</a:t>
            </a:r>
            <a:r>
              <a:rPr lang="es-ES" altLang="es-CO" sz="2600" dirty="0"/>
              <a:t>. </a:t>
            </a:r>
          </a:p>
          <a:p>
            <a:pPr eaLnBrk="1" hangingPunct="1">
              <a:defRPr/>
            </a:pPr>
            <a:r>
              <a:rPr lang="es-ES" altLang="es-CO" sz="2600" dirty="0"/>
              <a:t>El artículo 16 del </a:t>
            </a:r>
            <a:r>
              <a:rPr lang="es-ES" altLang="es-CO" sz="2600" dirty="0">
                <a:highlight>
                  <a:srgbClr val="FF00FF"/>
                </a:highlight>
              </a:rPr>
              <a:t>libre desarrollo de la personalidad</a:t>
            </a:r>
            <a:r>
              <a:rPr lang="es-ES" altLang="es-CO" sz="2600" dirty="0"/>
              <a:t>. </a:t>
            </a:r>
          </a:p>
          <a:p>
            <a:pPr eaLnBrk="1" hangingPunct="1">
              <a:defRPr/>
            </a:pPr>
            <a:r>
              <a:rPr lang="es-ES" altLang="es-CO" sz="2600" dirty="0"/>
              <a:t>El artículo 17 de la prohibición de la esclavitud</a:t>
            </a:r>
          </a:p>
          <a:p>
            <a:pPr eaLnBrk="1" hangingPunct="1">
              <a:defRPr/>
            </a:pPr>
            <a:r>
              <a:rPr lang="es-ES" altLang="es-CO" sz="2600" dirty="0"/>
              <a:t>El artículo 23 del </a:t>
            </a:r>
            <a:r>
              <a:rPr lang="es-ES" altLang="es-CO" sz="2600" dirty="0">
                <a:highlight>
                  <a:srgbClr val="00FF00"/>
                </a:highlight>
              </a:rPr>
              <a:t>derecho de petición</a:t>
            </a:r>
            <a:r>
              <a:rPr lang="es-ES" altLang="es-CO" sz="2600" dirty="0"/>
              <a:t>. </a:t>
            </a:r>
          </a:p>
          <a:p>
            <a:pPr eaLnBrk="1" hangingPunct="1">
              <a:defRPr/>
            </a:pPr>
            <a:r>
              <a:rPr lang="es-ES" altLang="es-CO" sz="2600" dirty="0"/>
              <a:t>El artículo 25 y 53 </a:t>
            </a:r>
            <a:r>
              <a:rPr lang="es-ES" altLang="es-CO" sz="2600" dirty="0">
                <a:solidFill>
                  <a:schemeClr val="accent1"/>
                </a:solidFill>
              </a:rPr>
              <a:t>del derecho al trabajo. </a:t>
            </a:r>
          </a:p>
          <a:p>
            <a:pPr eaLnBrk="1" hangingPunct="1">
              <a:defRPr/>
            </a:pPr>
            <a:r>
              <a:rPr lang="es-ES" altLang="es-CO" sz="2600" dirty="0"/>
              <a:t>El artículo 26 de la libertad de escoger profesión u oficio. </a:t>
            </a:r>
          </a:p>
          <a:p>
            <a:pPr eaLnBrk="1" hangingPunct="1">
              <a:defRPr/>
            </a:pPr>
            <a:r>
              <a:rPr lang="es-ES" altLang="es-CO" sz="2600" dirty="0"/>
              <a:t>El artículo 28 de la libertad personal. </a:t>
            </a:r>
          </a:p>
          <a:p>
            <a:pPr eaLnBrk="1" hangingPunct="1">
              <a:defRPr/>
            </a:pPr>
            <a:r>
              <a:rPr lang="es-ES" altLang="es-CO" sz="2600" dirty="0"/>
              <a:t>El artículo 29 del debido proceso.</a:t>
            </a:r>
            <a:r>
              <a:rPr lang="es-ES" altLang="es-CO" dirty="0"/>
              <a:t> </a:t>
            </a:r>
            <a:endParaRPr lang="es-CO" altLang="es-CO" sz="2600" dirty="0"/>
          </a:p>
        </p:txBody>
      </p:sp>
    </p:spTree>
    <p:extLst>
      <p:ext uri="{BB962C8B-B14F-4D97-AF65-F5344CB8AC3E}">
        <p14:creationId xmlns:p14="http://schemas.microsoft.com/office/powerpoint/2010/main" val="2859168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Título"/>
          <p:cNvSpPr>
            <a:spLocks noGrp="1" noChangeArrowheads="1"/>
          </p:cNvSpPr>
          <p:nvPr>
            <p:ph type="title"/>
          </p:nvPr>
        </p:nvSpPr>
        <p:spPr>
          <a:xfrm>
            <a:off x="1981200" y="1"/>
            <a:ext cx="8229600" cy="1052513"/>
          </a:xfrm>
        </p:spPr>
        <p:txBody>
          <a:bodyPr/>
          <a:lstStyle/>
          <a:p>
            <a:pPr eaLnBrk="1" hangingPunct="1"/>
            <a:r>
              <a:rPr lang="es-CO" altLang="es-CO"/>
              <a:t>PRINCIPIOS</a:t>
            </a:r>
          </a:p>
        </p:txBody>
      </p:sp>
      <p:sp>
        <p:nvSpPr>
          <p:cNvPr id="3" name="2 Marcador de contenido">
            <a:extLst>
              <a:ext uri="{FF2B5EF4-FFF2-40B4-BE49-F238E27FC236}">
                <a16:creationId xmlns:a16="http://schemas.microsoft.com/office/drawing/2014/main" id="{EE459BE0-1C96-428F-867D-6D6329A2921B}"/>
              </a:ext>
            </a:extLst>
          </p:cNvPr>
          <p:cNvSpPr>
            <a:spLocks noGrp="1"/>
          </p:cNvSpPr>
          <p:nvPr>
            <p:ph idx="1"/>
          </p:nvPr>
        </p:nvSpPr>
        <p:spPr>
          <a:xfrm>
            <a:off x="1524000" y="1052514"/>
            <a:ext cx="9144000" cy="5043487"/>
          </a:xfrm>
        </p:spPr>
        <p:txBody>
          <a:bodyPr rtlCol="0">
            <a:normAutofit fontScale="92500"/>
          </a:bodyPr>
          <a:lstStyle/>
          <a:p>
            <a:pPr marL="91440" indent="-91440">
              <a:defRPr/>
            </a:pPr>
            <a:r>
              <a:rPr lang="es-CO" sz="2600" dirty="0">
                <a:solidFill>
                  <a:schemeClr val="tx1">
                    <a:lumMod val="85000"/>
                    <a:lumOff val="15000"/>
                  </a:schemeClr>
                </a:solidFill>
                <a:highlight>
                  <a:srgbClr val="00FF00"/>
                </a:highlight>
              </a:rPr>
              <a:t>PRINCIPIOS CONTITUCIONALES:</a:t>
            </a:r>
          </a:p>
          <a:p>
            <a:pPr marL="91440" indent="-91440">
              <a:defRPr/>
            </a:pPr>
            <a:r>
              <a:rPr lang="es-ES" sz="2600" dirty="0">
                <a:solidFill>
                  <a:schemeClr val="tx1">
                    <a:lumMod val="85000"/>
                    <a:lumOff val="15000"/>
                  </a:schemeClr>
                </a:solidFill>
              </a:rPr>
              <a:t>El artículo 30 el derecho de habeas corpus. </a:t>
            </a:r>
          </a:p>
          <a:p>
            <a:pPr marL="91440" indent="-91440">
              <a:defRPr/>
            </a:pPr>
            <a:r>
              <a:rPr lang="es-ES" sz="2600" dirty="0">
                <a:solidFill>
                  <a:schemeClr val="tx1">
                    <a:lumMod val="85000"/>
                    <a:lumOff val="15000"/>
                  </a:schemeClr>
                </a:solidFill>
              </a:rPr>
              <a:t>El artículo 31 de la doble Instancia</a:t>
            </a:r>
          </a:p>
          <a:p>
            <a:pPr marL="91440" indent="-91440">
              <a:defRPr/>
            </a:pPr>
            <a:r>
              <a:rPr lang="es-ES" sz="2600" dirty="0">
                <a:solidFill>
                  <a:schemeClr val="tx1">
                    <a:lumMod val="85000"/>
                    <a:lumOff val="15000"/>
                  </a:schemeClr>
                </a:solidFill>
              </a:rPr>
              <a:t>El artículo 32 de la flagrancia e inviolabilidad del domicilio. </a:t>
            </a:r>
          </a:p>
          <a:p>
            <a:pPr marL="91440" indent="-91440">
              <a:defRPr/>
            </a:pPr>
            <a:r>
              <a:rPr lang="es-ES" sz="2600" dirty="0">
                <a:solidFill>
                  <a:schemeClr val="tx1">
                    <a:lumMod val="85000"/>
                    <a:lumOff val="15000"/>
                  </a:schemeClr>
                </a:solidFill>
              </a:rPr>
              <a:t>El artículo 33 de la no autoincriminación. </a:t>
            </a:r>
          </a:p>
          <a:p>
            <a:pPr marL="91440" indent="-91440">
              <a:defRPr/>
            </a:pPr>
            <a:r>
              <a:rPr lang="es-ES" sz="2600" dirty="0">
                <a:solidFill>
                  <a:schemeClr val="tx1">
                    <a:lumMod val="85000"/>
                    <a:lumOff val="15000"/>
                  </a:schemeClr>
                </a:solidFill>
                <a:highlight>
                  <a:srgbClr val="00FFFF"/>
                </a:highlight>
              </a:rPr>
              <a:t>El artículo 42 de la Familia. </a:t>
            </a:r>
          </a:p>
          <a:p>
            <a:pPr marL="91440" indent="-91440">
              <a:defRPr/>
            </a:pPr>
            <a:r>
              <a:rPr lang="es-ES" sz="2600" dirty="0">
                <a:solidFill>
                  <a:schemeClr val="accent2">
                    <a:lumMod val="75000"/>
                  </a:schemeClr>
                </a:solidFill>
              </a:rPr>
              <a:t>El artículo 43 de la igualdad de sexos y especial protección de la mujer. </a:t>
            </a:r>
          </a:p>
          <a:p>
            <a:pPr marL="91440" indent="-91440">
              <a:defRPr/>
            </a:pPr>
            <a:r>
              <a:rPr lang="es-ES" sz="2600" dirty="0">
                <a:solidFill>
                  <a:schemeClr val="accent2">
                    <a:lumMod val="75000"/>
                  </a:schemeClr>
                </a:solidFill>
              </a:rPr>
              <a:t>El artículo 44 de los derechos fundamentales de los niños</a:t>
            </a:r>
            <a:r>
              <a:rPr lang="es-ES" sz="2600" dirty="0">
                <a:solidFill>
                  <a:schemeClr val="tx1">
                    <a:lumMod val="85000"/>
                    <a:lumOff val="15000"/>
                  </a:schemeClr>
                </a:solidFill>
              </a:rPr>
              <a:t>.</a:t>
            </a:r>
          </a:p>
          <a:p>
            <a:pPr marL="91440" indent="-91440">
              <a:defRPr/>
            </a:pPr>
            <a:r>
              <a:rPr lang="es-ES" sz="2600" dirty="0">
                <a:solidFill>
                  <a:schemeClr val="tx1">
                    <a:lumMod val="85000"/>
                    <a:lumOff val="15000"/>
                  </a:schemeClr>
                </a:solidFill>
                <a:highlight>
                  <a:srgbClr val="00FF00"/>
                </a:highlight>
              </a:rPr>
              <a:t> El artículo 45 protección del adolescente. </a:t>
            </a:r>
          </a:p>
          <a:p>
            <a:pPr marL="91440" indent="-91440">
              <a:defRPr/>
            </a:pPr>
            <a:r>
              <a:rPr lang="es-ES" sz="2600" dirty="0">
                <a:solidFill>
                  <a:schemeClr val="tx1">
                    <a:lumMod val="85000"/>
                    <a:lumOff val="15000"/>
                  </a:schemeClr>
                </a:solidFill>
              </a:rPr>
              <a:t>El artículo 49 de la salud. </a:t>
            </a:r>
          </a:p>
          <a:p>
            <a:pPr marL="91440" indent="-91440">
              <a:defRPr/>
            </a:pPr>
            <a:r>
              <a:rPr lang="es-ES" sz="2600" dirty="0">
                <a:solidFill>
                  <a:schemeClr val="tx1">
                    <a:lumMod val="85000"/>
                    <a:lumOff val="15000"/>
                  </a:schemeClr>
                </a:solidFill>
              </a:rPr>
              <a:t>El artículo 67 derecho a la educación</a:t>
            </a:r>
            <a:endParaRPr lang="es-CO" sz="2600" dirty="0">
              <a:solidFill>
                <a:schemeClr val="tx1">
                  <a:lumMod val="85000"/>
                  <a:lumOff val="15000"/>
                </a:schemeClr>
              </a:solidFill>
            </a:endParaRPr>
          </a:p>
        </p:txBody>
      </p:sp>
    </p:spTree>
    <p:extLst>
      <p:ext uri="{BB962C8B-B14F-4D97-AF65-F5344CB8AC3E}">
        <p14:creationId xmlns:p14="http://schemas.microsoft.com/office/powerpoint/2010/main" val="248389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ítulo 1"/>
          <p:cNvSpPr>
            <a:spLocks noGrp="1" noChangeArrowheads="1"/>
          </p:cNvSpPr>
          <p:nvPr>
            <p:ph type="title"/>
          </p:nvPr>
        </p:nvSpPr>
        <p:spPr>
          <a:xfrm>
            <a:off x="1847850" y="333375"/>
            <a:ext cx="8248650" cy="935038"/>
          </a:xfrm>
        </p:spPr>
        <p:txBody>
          <a:bodyPr/>
          <a:lstStyle/>
          <a:p>
            <a:pPr algn="just" eaLnBrk="1" hangingPunct="1"/>
            <a:r>
              <a:rPr lang="es-ES" altLang="es-CO" sz="3600"/>
              <a:t>PRINCIPIOS DEL DERECHO PENAL</a:t>
            </a:r>
          </a:p>
        </p:txBody>
      </p:sp>
      <p:sp>
        <p:nvSpPr>
          <p:cNvPr id="100355" name="Marcador de contenido 2">
            <a:extLst>
              <a:ext uri="{FF2B5EF4-FFF2-40B4-BE49-F238E27FC236}">
                <a16:creationId xmlns:a16="http://schemas.microsoft.com/office/drawing/2014/main" id="{FE76E7A3-672F-447F-AB21-55A40BC294B6}"/>
              </a:ext>
            </a:extLst>
          </p:cNvPr>
          <p:cNvSpPr>
            <a:spLocks noGrp="1"/>
          </p:cNvSpPr>
          <p:nvPr>
            <p:ph idx="1"/>
          </p:nvPr>
        </p:nvSpPr>
        <p:spPr>
          <a:xfrm>
            <a:off x="1847850" y="1557339"/>
            <a:ext cx="8820150" cy="4967287"/>
          </a:xfrm>
        </p:spPr>
        <p:txBody>
          <a:bodyPr rtlCol="0">
            <a:normAutofit/>
          </a:bodyPr>
          <a:lstStyle/>
          <a:p>
            <a:pPr marL="91440" indent="-91440">
              <a:defRPr/>
            </a:pPr>
            <a:r>
              <a:rPr lang="es-CO" dirty="0">
                <a:solidFill>
                  <a:srgbClr val="0070C0"/>
                </a:solidFill>
              </a:rPr>
              <a:t>PRINCIPIO DE DIGNIDAD HUMANA.</a:t>
            </a:r>
          </a:p>
          <a:p>
            <a:pPr marL="0" indent="0" algn="just">
              <a:buNone/>
              <a:defRPr/>
            </a:pPr>
            <a:r>
              <a:rPr lang="es-CO" dirty="0">
                <a:solidFill>
                  <a:schemeClr val="tx1">
                    <a:lumMod val="85000"/>
                    <a:lumOff val="15000"/>
                  </a:schemeClr>
                </a:solidFill>
              </a:rPr>
              <a:t>Dispone el artículo primero “el derecho penal tendrá como fundamento el respeto a la dignidad humana” consagrando un límite material al ejercicio del </a:t>
            </a:r>
            <a:r>
              <a:rPr lang="es-CO" dirty="0" err="1">
                <a:solidFill>
                  <a:schemeClr val="tx1">
                    <a:lumMod val="85000"/>
                    <a:lumOff val="15000"/>
                  </a:schemeClr>
                </a:solidFill>
              </a:rPr>
              <a:t>ius</a:t>
            </a:r>
            <a:r>
              <a:rPr lang="es-CO" dirty="0">
                <a:solidFill>
                  <a:schemeClr val="tx1">
                    <a:lumMod val="85000"/>
                    <a:lumOff val="15000"/>
                  </a:schemeClr>
                </a:solidFill>
              </a:rPr>
              <a:t> </a:t>
            </a:r>
            <a:r>
              <a:rPr lang="es-CO" dirty="0" err="1">
                <a:solidFill>
                  <a:schemeClr val="tx1">
                    <a:lumMod val="85000"/>
                    <a:lumOff val="15000"/>
                  </a:schemeClr>
                </a:solidFill>
              </a:rPr>
              <a:t>puniendi</a:t>
            </a:r>
            <a:r>
              <a:rPr lang="es-CO" dirty="0">
                <a:solidFill>
                  <a:schemeClr val="tx1">
                    <a:lumMod val="85000"/>
                    <a:lumOff val="15000"/>
                  </a:schemeClr>
                </a:solidFill>
              </a:rPr>
              <a:t>. Es  axioma de axiomas, el motor - racionalización y evolución. Determinación de la pena - prohibición de tratos crueles, inhumanos y degradantes, torturas, coacciones, apremios, desapariciones forzadas- El legislador reconoce el valor de la persona humana como centro del derecho penal y de la justicia, el reconociendo del otro, implica dignificarlo como ser humano.</a:t>
            </a: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2626277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ítulo 1"/>
          <p:cNvSpPr>
            <a:spLocks noGrp="1" noChangeArrowheads="1"/>
          </p:cNvSpPr>
          <p:nvPr>
            <p:ph type="title"/>
          </p:nvPr>
        </p:nvSpPr>
        <p:spPr>
          <a:xfrm>
            <a:off x="1636713" y="115889"/>
            <a:ext cx="6330950" cy="1512887"/>
          </a:xfrm>
        </p:spPr>
        <p:txBody>
          <a:bodyPr/>
          <a:lstStyle/>
          <a:p>
            <a:pPr algn="just" eaLnBrk="1" hangingPunct="1"/>
            <a:r>
              <a:rPr lang="es-ES" altLang="es-CO" sz="3600"/>
              <a:t>PRINCIPIOS DEL DERECHO PENAL</a:t>
            </a:r>
          </a:p>
        </p:txBody>
      </p:sp>
      <p:sp>
        <p:nvSpPr>
          <p:cNvPr id="205827" name="Marcador de contenido 2"/>
          <p:cNvSpPr>
            <a:spLocks noGrp="1" noChangeArrowheads="1"/>
          </p:cNvSpPr>
          <p:nvPr>
            <p:ph idx="1"/>
          </p:nvPr>
        </p:nvSpPr>
        <p:spPr>
          <a:xfrm>
            <a:off x="2208214" y="1989139"/>
            <a:ext cx="7559675" cy="4535487"/>
          </a:xfrm>
        </p:spPr>
        <p:txBody>
          <a:bodyPr/>
          <a:lstStyle/>
          <a:p>
            <a:pPr eaLnBrk="1" hangingPunct="1"/>
            <a:r>
              <a:rPr lang="es-CO" altLang="es-CO" dirty="0"/>
              <a:t>2. </a:t>
            </a:r>
            <a:r>
              <a:rPr lang="es-CO" altLang="es-CO" dirty="0">
                <a:solidFill>
                  <a:srgbClr val="0070C0"/>
                </a:solidFill>
              </a:rPr>
              <a:t>PRINCIPIO DE INTEGRACIÓN.</a:t>
            </a:r>
          </a:p>
          <a:p>
            <a:pPr algn="just" eaLnBrk="1" hangingPunct="1"/>
            <a:r>
              <a:rPr lang="es-CO" altLang="es-CO" dirty="0"/>
              <a:t>El artículo 2º del Código Penal reza: “Las normas y postulados que sobre derechos humanos se encuentren consignados en la Constitución Política, en los tratados y convenios internacionales ratificados por Colombia, harán parte integral de este código”. Integra los derechos humanos de la Carta, y por el Art. 93, el bloque de constitucionalidad al momento de aplicar e interpretar el derecho penal.</a:t>
            </a:r>
          </a:p>
          <a:p>
            <a:pPr eaLnBrk="1" hangingPunct="1"/>
            <a:endParaRPr lang="es-CO" altLang="es-CO" dirty="0"/>
          </a:p>
        </p:txBody>
      </p:sp>
    </p:spTree>
    <p:extLst>
      <p:ext uri="{BB962C8B-B14F-4D97-AF65-F5344CB8AC3E}">
        <p14:creationId xmlns:p14="http://schemas.microsoft.com/office/powerpoint/2010/main" val="3583840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ítulo 1"/>
          <p:cNvSpPr>
            <a:spLocks noGrp="1" noChangeArrowheads="1"/>
          </p:cNvSpPr>
          <p:nvPr>
            <p:ph type="title"/>
          </p:nvPr>
        </p:nvSpPr>
        <p:spPr>
          <a:xfrm>
            <a:off x="1703388" y="115888"/>
            <a:ext cx="8393112" cy="1225550"/>
          </a:xfrm>
        </p:spPr>
        <p:txBody>
          <a:bodyPr/>
          <a:lstStyle/>
          <a:p>
            <a:pPr algn="just" eaLnBrk="1" hangingPunct="1"/>
            <a:r>
              <a:rPr lang="es-ES" altLang="es-CO" sz="3600"/>
              <a:t>PRINCIPIOS DEL DERECHO PENAL</a:t>
            </a:r>
          </a:p>
        </p:txBody>
      </p:sp>
      <p:sp>
        <p:nvSpPr>
          <p:cNvPr id="180227" name="Marcador de contenido 2">
            <a:extLst>
              <a:ext uri="{FF2B5EF4-FFF2-40B4-BE49-F238E27FC236}">
                <a16:creationId xmlns:a16="http://schemas.microsoft.com/office/drawing/2014/main" id="{3B543A86-E76D-451D-9690-0F06DDEF564D}"/>
              </a:ext>
            </a:extLst>
          </p:cNvPr>
          <p:cNvSpPr>
            <a:spLocks noGrp="1"/>
          </p:cNvSpPr>
          <p:nvPr>
            <p:ph idx="1"/>
          </p:nvPr>
        </p:nvSpPr>
        <p:spPr>
          <a:xfrm>
            <a:off x="2589213" y="1844675"/>
            <a:ext cx="6602412" cy="4679950"/>
          </a:xfrm>
        </p:spPr>
        <p:txBody>
          <a:bodyPr rtlCol="0">
            <a:normAutofit fontScale="92500" lnSpcReduction="20000"/>
          </a:bodyPr>
          <a:lstStyle/>
          <a:p>
            <a:pPr marL="91440" indent="-91440">
              <a:defRPr/>
            </a:pPr>
            <a:r>
              <a:rPr lang="es-CO" dirty="0">
                <a:solidFill>
                  <a:schemeClr val="tx1">
                    <a:lumMod val="85000"/>
                    <a:lumOff val="15000"/>
                  </a:schemeClr>
                </a:solidFill>
              </a:rPr>
              <a:t>3. </a:t>
            </a:r>
            <a:r>
              <a:rPr lang="es-CO" dirty="0">
                <a:solidFill>
                  <a:srgbClr val="0070C0"/>
                </a:solidFill>
              </a:rPr>
              <a:t>PRINCIPIOS DEL CARÁCTER TELEOLÒGICO DE LAS SANCIONES PENALES.</a:t>
            </a:r>
          </a:p>
          <a:p>
            <a:pPr marL="0" indent="0" algn="just">
              <a:buNone/>
              <a:defRPr/>
            </a:pPr>
            <a:r>
              <a:rPr lang="es-CO" sz="2600" dirty="0">
                <a:solidFill>
                  <a:schemeClr val="tx1">
                    <a:lumMod val="85000"/>
                    <a:lumOff val="15000"/>
                  </a:schemeClr>
                </a:solidFill>
              </a:rPr>
              <a:t>Artículo 3º de la Ley 599 de 2000: “Principios de las acciones penales. La imposición de la pena o de la medida de seguridad responderá a los Principios de necesidad, proporcionalidad y razonabilidad”, pasaremos seguidamente a exponer cada uno de ellos.</a:t>
            </a:r>
          </a:p>
          <a:p>
            <a:pPr marL="0" indent="0" algn="just">
              <a:buNone/>
              <a:defRPr/>
            </a:pPr>
            <a:r>
              <a:rPr lang="es-CO" altLang="es-CO" sz="2600" dirty="0">
                <a:solidFill>
                  <a:schemeClr val="tx1">
                    <a:lumMod val="85000"/>
                    <a:lumOff val="15000"/>
                  </a:schemeClr>
                </a:solidFill>
              </a:rPr>
              <a:t>No se impone una sanción sin un objetivo</a:t>
            </a:r>
          </a:p>
          <a:p>
            <a:pPr marL="0" indent="0" algn="just">
              <a:buNone/>
              <a:defRPr/>
            </a:pPr>
            <a:r>
              <a:rPr lang="es-CO" altLang="es-CO" sz="2600" dirty="0">
                <a:solidFill>
                  <a:srgbClr val="00B0F0"/>
                </a:solidFill>
              </a:rPr>
              <a:t>NECESIDAD, PROPORCIONALIDAD, RAZONABILIDAD</a:t>
            </a:r>
          </a:p>
          <a:p>
            <a:pPr marL="0" indent="0" algn="just">
              <a:buNone/>
              <a:defRPr/>
            </a:pPr>
            <a:r>
              <a:rPr lang="es-CO" altLang="es-CO" sz="2600" dirty="0">
                <a:solidFill>
                  <a:schemeClr val="tx1">
                    <a:lumMod val="85000"/>
                    <a:lumOff val="15000"/>
                  </a:schemeClr>
                </a:solidFill>
              </a:rPr>
              <a:t>FUNCIONES DE LA PENA: </a:t>
            </a:r>
            <a:r>
              <a:rPr lang="es-CO" sz="2600" dirty="0">
                <a:solidFill>
                  <a:schemeClr val="tx1">
                    <a:lumMod val="85000"/>
                    <a:lumOff val="15000"/>
                  </a:schemeClr>
                </a:solidFill>
              </a:rPr>
              <a:t>Artículo 4º. Funciones de la Pena. La pena cumplirá las funciones de prevención general, retribución justa, prevención especial, reinserción social y protección al condenado.</a:t>
            </a:r>
            <a:endParaRPr lang="es-CO" altLang="es-CO" sz="2600" dirty="0">
              <a:solidFill>
                <a:schemeClr val="tx1">
                  <a:lumMod val="85000"/>
                  <a:lumOff val="15000"/>
                </a:schemeClr>
              </a:solidFill>
            </a:endParaRPr>
          </a:p>
        </p:txBody>
      </p:sp>
    </p:spTree>
    <p:extLst>
      <p:ext uri="{BB962C8B-B14F-4D97-AF65-F5344CB8AC3E}">
        <p14:creationId xmlns:p14="http://schemas.microsoft.com/office/powerpoint/2010/main" val="2237333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ítulo 1"/>
          <p:cNvSpPr>
            <a:spLocks noGrp="1" noChangeArrowheads="1"/>
          </p:cNvSpPr>
          <p:nvPr>
            <p:ph type="title"/>
          </p:nvPr>
        </p:nvSpPr>
        <p:spPr>
          <a:xfrm>
            <a:off x="1703388" y="1"/>
            <a:ext cx="8393112" cy="1628775"/>
          </a:xfrm>
        </p:spPr>
        <p:txBody>
          <a:bodyPr/>
          <a:lstStyle/>
          <a:p>
            <a:pPr algn="just" eaLnBrk="1" hangingPunct="1"/>
            <a:r>
              <a:rPr lang="es-ES" altLang="es-CO" sz="3600"/>
              <a:t>PRINCIPIOS DEL DERECHO PENAL</a:t>
            </a:r>
          </a:p>
        </p:txBody>
      </p:sp>
      <p:sp>
        <p:nvSpPr>
          <p:cNvPr id="180227" name="Marcador de contenido 2">
            <a:extLst>
              <a:ext uri="{FF2B5EF4-FFF2-40B4-BE49-F238E27FC236}">
                <a16:creationId xmlns:a16="http://schemas.microsoft.com/office/drawing/2014/main" id="{D4487B46-8190-4DA8-9956-31093D1B83F0}"/>
              </a:ext>
            </a:extLst>
          </p:cNvPr>
          <p:cNvSpPr>
            <a:spLocks noGrp="1"/>
          </p:cNvSpPr>
          <p:nvPr>
            <p:ph idx="1"/>
          </p:nvPr>
        </p:nvSpPr>
        <p:spPr>
          <a:xfrm>
            <a:off x="2927350" y="1773239"/>
            <a:ext cx="7169150" cy="4751387"/>
          </a:xfrm>
        </p:spPr>
        <p:txBody>
          <a:bodyPr rtlCol="0">
            <a:normAutofit fontScale="92500" lnSpcReduction="20000"/>
          </a:bodyPr>
          <a:lstStyle/>
          <a:p>
            <a:pPr marL="91440" indent="-91440">
              <a:defRPr/>
            </a:pPr>
            <a:r>
              <a:rPr lang="es-CO" dirty="0">
                <a:solidFill>
                  <a:schemeClr val="tx1">
                    <a:lumMod val="85000"/>
                    <a:lumOff val="15000"/>
                  </a:schemeClr>
                </a:solidFill>
              </a:rPr>
              <a:t>5. </a:t>
            </a:r>
            <a:r>
              <a:rPr lang="es-CO" dirty="0">
                <a:solidFill>
                  <a:srgbClr val="0070C0"/>
                </a:solidFill>
              </a:rPr>
              <a:t>PRINCIPIOS DE LEGALIDAD Y DE IRRETROACTIVIDAD</a:t>
            </a:r>
            <a:endParaRPr lang="es-CO" dirty="0">
              <a:solidFill>
                <a:schemeClr val="tx1">
                  <a:lumMod val="85000"/>
                  <a:lumOff val="15000"/>
                </a:schemeClr>
              </a:solidFill>
            </a:endParaRPr>
          </a:p>
          <a:p>
            <a:pPr marL="0" indent="0" algn="just">
              <a:buNone/>
              <a:defRPr/>
            </a:pPr>
            <a:r>
              <a:rPr lang="es-ES" dirty="0">
                <a:solidFill>
                  <a:schemeClr val="tx1">
                    <a:lumMod val="85000"/>
                    <a:lumOff val="15000"/>
                  </a:schemeClr>
                </a:solidFill>
              </a:rPr>
              <a:t>ARTICULO 6o. </a:t>
            </a:r>
            <a:r>
              <a:rPr lang="es-ES" dirty="0">
                <a:solidFill>
                  <a:srgbClr val="00B0F0"/>
                </a:solidFill>
              </a:rPr>
              <a:t>LEGALIDAD</a:t>
            </a:r>
            <a:r>
              <a:rPr lang="es-ES" dirty="0">
                <a:solidFill>
                  <a:schemeClr val="tx1">
                    <a:lumMod val="85000"/>
                    <a:lumOff val="15000"/>
                  </a:schemeClr>
                </a:solidFill>
              </a:rPr>
              <a:t>. Nadie podrá ser juzgado sino conforme a las leyes preexistentes al acto que se le imputa, ante el juez o tribunal competente y con la observancia de la plenitud de las formas propias de cada juicio. La preexistencia de la norma también se aplica para el reenvío en materia de tipos penales en blanco. </a:t>
            </a:r>
            <a:endParaRPr lang="es-CO" dirty="0">
              <a:solidFill>
                <a:schemeClr val="tx1">
                  <a:lumMod val="85000"/>
                  <a:lumOff val="15000"/>
                </a:schemeClr>
              </a:solidFill>
            </a:endParaRPr>
          </a:p>
          <a:p>
            <a:pPr marL="0" indent="0" algn="just">
              <a:buNone/>
              <a:defRPr/>
            </a:pPr>
            <a:r>
              <a:rPr lang="es-ES" dirty="0">
                <a:solidFill>
                  <a:srgbClr val="00B0F0"/>
                </a:solidFill>
              </a:rPr>
              <a:t>La ley permisiva o favorable</a:t>
            </a:r>
            <a:r>
              <a:rPr lang="es-ES" dirty="0">
                <a:solidFill>
                  <a:schemeClr val="tx1">
                    <a:lumMod val="85000"/>
                    <a:lumOff val="15000"/>
                  </a:schemeClr>
                </a:solidFill>
              </a:rPr>
              <a:t>, aun cuando sea posterior se aplicará, sin excepción, de preferencia a la restrictiva o desfavorable. Ello también rige para los condenados. </a:t>
            </a:r>
            <a:endParaRPr lang="es-CO" dirty="0">
              <a:solidFill>
                <a:schemeClr val="tx1">
                  <a:lumMod val="85000"/>
                  <a:lumOff val="15000"/>
                </a:schemeClr>
              </a:solidFill>
            </a:endParaRPr>
          </a:p>
          <a:p>
            <a:pPr marL="0" indent="0" algn="just">
              <a:buNone/>
              <a:defRPr/>
            </a:pPr>
            <a:r>
              <a:rPr lang="es-ES" dirty="0">
                <a:solidFill>
                  <a:schemeClr val="tx1">
                    <a:lumMod val="85000"/>
                    <a:lumOff val="15000"/>
                  </a:schemeClr>
                </a:solidFill>
              </a:rPr>
              <a:t>La analogía sólo se aplicará en materias permisivas. </a:t>
            </a:r>
            <a:endParaRPr 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1523455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ítulo 1"/>
          <p:cNvSpPr>
            <a:spLocks noGrp="1" noChangeArrowheads="1"/>
          </p:cNvSpPr>
          <p:nvPr>
            <p:ph type="title"/>
          </p:nvPr>
        </p:nvSpPr>
        <p:spPr>
          <a:xfrm>
            <a:off x="1524000" y="0"/>
            <a:ext cx="8572500" cy="1557338"/>
          </a:xfrm>
        </p:spPr>
        <p:txBody>
          <a:bodyPr/>
          <a:lstStyle/>
          <a:p>
            <a:pPr algn="just" eaLnBrk="1" hangingPunct="1"/>
            <a:r>
              <a:rPr lang="es-ES" altLang="es-CO" sz="3600"/>
              <a:t>PRINCIPIOS DEL DERECHO PENAL</a:t>
            </a:r>
          </a:p>
        </p:txBody>
      </p:sp>
      <p:sp>
        <p:nvSpPr>
          <p:cNvPr id="212995" name="Marcador de contenido 2"/>
          <p:cNvSpPr>
            <a:spLocks noGrp="1" noChangeArrowheads="1"/>
          </p:cNvSpPr>
          <p:nvPr>
            <p:ph idx="1"/>
          </p:nvPr>
        </p:nvSpPr>
        <p:spPr>
          <a:xfrm>
            <a:off x="2424113" y="2420939"/>
            <a:ext cx="6551612" cy="4103687"/>
          </a:xfrm>
        </p:spPr>
        <p:txBody>
          <a:bodyPr/>
          <a:lstStyle/>
          <a:p>
            <a:pPr eaLnBrk="1" hangingPunct="1"/>
            <a:r>
              <a:rPr lang="es-CO" altLang="es-ES" dirty="0"/>
              <a:t>7. </a:t>
            </a:r>
            <a:r>
              <a:rPr lang="es-CO" altLang="es-ES" dirty="0">
                <a:solidFill>
                  <a:srgbClr val="0070C0"/>
                </a:solidFill>
              </a:rPr>
              <a:t>PRINCIPIO DE EXCLUSIÓN DE LA ANALOGÍA art. 6.</a:t>
            </a:r>
          </a:p>
          <a:p>
            <a:pPr eaLnBrk="1" hangingPunct="1"/>
            <a:r>
              <a:rPr lang="es-CO" altLang="es-ES" dirty="0"/>
              <a:t>No se puede aplicar por analógica ni delito ni pena, se acepta “in </a:t>
            </a:r>
            <a:r>
              <a:rPr lang="es-CO" altLang="es-ES" dirty="0" err="1"/>
              <a:t>bonam</a:t>
            </a:r>
            <a:r>
              <a:rPr lang="es-CO" altLang="es-ES" dirty="0"/>
              <a:t> </a:t>
            </a:r>
            <a:r>
              <a:rPr lang="es-CO" altLang="es-ES" dirty="0" err="1"/>
              <a:t>partem</a:t>
            </a:r>
            <a:r>
              <a:rPr lang="es-CO" altLang="es-ES" dirty="0"/>
              <a:t>” a favor del reo. (plenitud del derecho- no </a:t>
            </a:r>
            <a:r>
              <a:rPr lang="es-CO" altLang="es-ES" dirty="0" err="1"/>
              <a:t>vacios</a:t>
            </a:r>
            <a:r>
              <a:rPr lang="es-CO" altLang="es-ES" dirty="0"/>
              <a:t> en el sistema- no existe norma.)</a:t>
            </a:r>
            <a:br>
              <a:rPr lang="es-CO" altLang="es-ES" dirty="0"/>
            </a:br>
            <a:br>
              <a:rPr lang="es-CO" altLang="es-ES" dirty="0"/>
            </a:br>
            <a:endParaRPr lang="es-CO" altLang="es-CO" dirty="0"/>
          </a:p>
        </p:txBody>
      </p:sp>
    </p:spTree>
    <p:extLst>
      <p:ext uri="{BB962C8B-B14F-4D97-AF65-F5344CB8AC3E}">
        <p14:creationId xmlns:p14="http://schemas.microsoft.com/office/powerpoint/2010/main" val="2714103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ítulo 1"/>
          <p:cNvSpPr>
            <a:spLocks noGrp="1" noChangeArrowheads="1"/>
          </p:cNvSpPr>
          <p:nvPr>
            <p:ph type="title"/>
          </p:nvPr>
        </p:nvSpPr>
        <p:spPr>
          <a:xfrm>
            <a:off x="1524000" y="1"/>
            <a:ext cx="7380288" cy="1484313"/>
          </a:xfrm>
        </p:spPr>
        <p:txBody>
          <a:bodyPr/>
          <a:lstStyle/>
          <a:p>
            <a:pPr algn="just" eaLnBrk="1" hangingPunct="1"/>
            <a:r>
              <a:rPr lang="es-ES" altLang="es-CO" sz="3600"/>
              <a:t>PRINCIPIOS DEL DERECHO PENAL</a:t>
            </a:r>
          </a:p>
        </p:txBody>
      </p:sp>
      <p:sp>
        <p:nvSpPr>
          <p:cNvPr id="188419" name="Marcador de contenido 2">
            <a:extLst>
              <a:ext uri="{FF2B5EF4-FFF2-40B4-BE49-F238E27FC236}">
                <a16:creationId xmlns:a16="http://schemas.microsoft.com/office/drawing/2014/main" id="{1984B550-7D74-4C4A-9159-039CE3BDB884}"/>
              </a:ext>
            </a:extLst>
          </p:cNvPr>
          <p:cNvSpPr>
            <a:spLocks noGrp="1"/>
          </p:cNvSpPr>
          <p:nvPr>
            <p:ph idx="1"/>
          </p:nvPr>
        </p:nvSpPr>
        <p:spPr>
          <a:xfrm>
            <a:off x="2711450" y="1916113"/>
            <a:ext cx="6553200" cy="4608512"/>
          </a:xfrm>
        </p:spPr>
        <p:txBody>
          <a:bodyPr rtlCol="0">
            <a:normAutofit fontScale="92500" lnSpcReduction="20000"/>
          </a:bodyPr>
          <a:lstStyle/>
          <a:p>
            <a:pPr marL="91440" indent="-91440" algn="just">
              <a:defRPr/>
            </a:pPr>
            <a:r>
              <a:rPr lang="es-CO" dirty="0">
                <a:solidFill>
                  <a:schemeClr val="tx1">
                    <a:lumMod val="85000"/>
                    <a:lumOff val="15000"/>
                  </a:schemeClr>
                </a:solidFill>
              </a:rPr>
              <a:t>8. </a:t>
            </a:r>
            <a:r>
              <a:rPr lang="es-CO" dirty="0">
                <a:solidFill>
                  <a:srgbClr val="0070C0"/>
                </a:solidFill>
              </a:rPr>
              <a:t>PRINCIPIO DE IGUALDAD.</a:t>
            </a:r>
          </a:p>
          <a:p>
            <a:pPr marL="0" indent="0" algn="just">
              <a:buNone/>
              <a:defRPr/>
            </a:pPr>
            <a:r>
              <a:rPr lang="es-CO" dirty="0">
                <a:solidFill>
                  <a:schemeClr val="tx1">
                    <a:lumMod val="85000"/>
                    <a:lumOff val="15000"/>
                  </a:schemeClr>
                </a:solidFill>
              </a:rPr>
              <a:t>Artículo 7 del Código Penal: “la ley penal se aplicará a las personas sin tener en cuenta consideraciones diferentes a las establecidas en ella. El funcionario judicial tendrá especial consideración cuando se trate de valorar el injusto, la culpabilidad y las consecuencias jurídicas del delito, en relación con las personas que se encuentren en las situaciones descritas en el inciso final del artículo </a:t>
            </a:r>
            <a:r>
              <a:rPr lang="es-CO" u="sng" dirty="0">
                <a:solidFill>
                  <a:schemeClr val="tx1">
                    <a:lumMod val="85000"/>
                    <a:lumOff val="15000"/>
                  </a:schemeClr>
                </a:solidFill>
                <a:hlinkClick r:id="rId2"/>
              </a:rPr>
              <a:t>13</a:t>
            </a:r>
            <a:r>
              <a:rPr lang="es-CO" dirty="0">
                <a:solidFill>
                  <a:schemeClr val="tx1">
                    <a:lumMod val="85000"/>
                    <a:lumOff val="15000"/>
                  </a:schemeClr>
                </a:solidFill>
              </a:rPr>
              <a:t> de la Constitución Política”, </a:t>
            </a:r>
          </a:p>
          <a:p>
            <a:pPr marL="0" indent="0">
              <a:buNone/>
              <a:defRPr/>
            </a:pPr>
            <a:r>
              <a:rPr lang="es-CO" dirty="0">
                <a:solidFill>
                  <a:schemeClr val="tx1">
                    <a:lumMod val="85000"/>
                    <a:lumOff val="15000"/>
                  </a:schemeClr>
                </a:solidFill>
              </a:rPr>
              <a:t>No tabla raza, sino que reconoce de las diferencias personales- Justicia Material.</a:t>
            </a:r>
            <a:br>
              <a:rPr lang="es-CO" dirty="0">
                <a:solidFill>
                  <a:schemeClr val="tx1">
                    <a:lumMod val="85000"/>
                    <a:lumOff val="15000"/>
                  </a:schemeClr>
                </a:solidFill>
              </a:rPr>
            </a:b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3943484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ítulo 1"/>
          <p:cNvSpPr>
            <a:spLocks noGrp="1" noChangeArrowheads="1"/>
          </p:cNvSpPr>
          <p:nvPr>
            <p:ph type="title"/>
          </p:nvPr>
        </p:nvSpPr>
        <p:spPr>
          <a:xfrm>
            <a:off x="1524001" y="1"/>
            <a:ext cx="7235825" cy="1628775"/>
          </a:xfrm>
        </p:spPr>
        <p:txBody>
          <a:bodyPr/>
          <a:lstStyle/>
          <a:p>
            <a:pPr algn="just" eaLnBrk="1" hangingPunct="1"/>
            <a:r>
              <a:rPr lang="es-ES" altLang="es-CO" sz="3600"/>
              <a:t>PRINCIPIOS DEL DERECHO PENAL</a:t>
            </a:r>
          </a:p>
        </p:txBody>
      </p:sp>
      <p:sp>
        <p:nvSpPr>
          <p:cNvPr id="215043" name="Marcador de contenido 2"/>
          <p:cNvSpPr>
            <a:spLocks noGrp="1" noChangeArrowheads="1"/>
          </p:cNvSpPr>
          <p:nvPr>
            <p:ph idx="1"/>
          </p:nvPr>
        </p:nvSpPr>
        <p:spPr>
          <a:xfrm>
            <a:off x="2782888" y="2157413"/>
            <a:ext cx="6697662" cy="4367212"/>
          </a:xfrm>
        </p:spPr>
        <p:txBody>
          <a:bodyPr>
            <a:normAutofit lnSpcReduction="10000"/>
          </a:bodyPr>
          <a:lstStyle/>
          <a:p>
            <a:pPr marL="0" indent="0">
              <a:buNone/>
            </a:pPr>
            <a:r>
              <a:rPr lang="es-CO" altLang="es-ES" dirty="0"/>
              <a:t>9. </a:t>
            </a:r>
            <a:r>
              <a:rPr lang="es-CO" altLang="es-ES" dirty="0">
                <a:solidFill>
                  <a:srgbClr val="0070C0"/>
                </a:solidFill>
              </a:rPr>
              <a:t>PRINCIPIO DE PROHIBICIÓN DE DOBLE INCRIMINACIÓN </a:t>
            </a:r>
          </a:p>
          <a:p>
            <a:pPr marL="0" indent="0">
              <a:buNone/>
            </a:pPr>
            <a:endParaRPr lang="es-CO" altLang="es-ES" dirty="0"/>
          </a:p>
          <a:p>
            <a:pPr marL="0" indent="0" algn="just">
              <a:buNone/>
            </a:pPr>
            <a:r>
              <a:rPr lang="es-CO" altLang="es-ES" dirty="0"/>
              <a:t>Art. 8 A</a:t>
            </a:r>
            <a:r>
              <a:rPr lang="es-CO" altLang="es-ES" dirty="0">
                <a:latin typeface="Trebuchet MS" panose="020B0603020202020204" pitchFamily="34" charset="0"/>
                <a:ea typeface="Calibri" panose="020F0502020204030204" pitchFamily="34" charset="0"/>
                <a:cs typeface="Times New Roman" panose="02020603050405020304" pitchFamily="18" charset="0"/>
              </a:rPr>
              <a:t> nadie se le podrá imputar más de una vez la misma conducta punible, cualquiera sea la denominación jurídica que se le dé o haya dado. </a:t>
            </a:r>
            <a:r>
              <a:rPr lang="es-CO" altLang="es-ES" dirty="0" err="1">
                <a:latin typeface="Trebuchet MS" panose="020B0603020202020204" pitchFamily="34" charset="0"/>
                <a:ea typeface="Calibri" panose="020F0502020204030204" pitchFamily="34" charset="0"/>
                <a:cs typeface="Times New Roman" panose="02020603050405020304" pitchFamily="18" charset="0"/>
              </a:rPr>
              <a:t>N</a:t>
            </a:r>
            <a:r>
              <a:rPr lang="es-CO" altLang="es-ES" dirty="0" err="1"/>
              <a:t>om</a:t>
            </a:r>
            <a:r>
              <a:rPr lang="es-CO" altLang="es-ES" dirty="0"/>
              <a:t> bis in ídem - prohíbe que se le impute más de una vez una misma conducta punible a una persona. Varias </a:t>
            </a:r>
            <a:r>
              <a:rPr lang="es-CO" altLang="es-ES" dirty="0" err="1"/>
              <a:t>Hipotesis</a:t>
            </a:r>
            <a:r>
              <a:rPr lang="es-CO" altLang="es-ES" dirty="0"/>
              <a:t> por los agravantes y </a:t>
            </a:r>
            <a:r>
              <a:rPr lang="es-CO" altLang="es-ES" dirty="0" err="1"/>
              <a:t>calificantes</a:t>
            </a:r>
            <a:r>
              <a:rPr lang="es-CO" altLang="es-ES" dirty="0"/>
              <a:t>.</a:t>
            </a:r>
          </a:p>
        </p:txBody>
      </p:sp>
    </p:spTree>
    <p:extLst>
      <p:ext uri="{BB962C8B-B14F-4D97-AF65-F5344CB8AC3E}">
        <p14:creationId xmlns:p14="http://schemas.microsoft.com/office/powerpoint/2010/main" val="830908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ítulo 1"/>
          <p:cNvSpPr>
            <a:spLocks noGrp="1" noChangeArrowheads="1"/>
          </p:cNvSpPr>
          <p:nvPr>
            <p:ph type="title"/>
          </p:nvPr>
        </p:nvSpPr>
        <p:spPr>
          <a:xfrm>
            <a:off x="1524000" y="1"/>
            <a:ext cx="8572500" cy="1628775"/>
          </a:xfrm>
        </p:spPr>
        <p:txBody>
          <a:bodyPr/>
          <a:lstStyle/>
          <a:p>
            <a:pPr algn="just" eaLnBrk="1" hangingPunct="1"/>
            <a:r>
              <a:rPr lang="es-ES" altLang="es-CO" sz="3600"/>
              <a:t>PRINCIPIOS DEL DERECHO PENAL</a:t>
            </a:r>
          </a:p>
        </p:txBody>
      </p:sp>
      <p:sp>
        <p:nvSpPr>
          <p:cNvPr id="216067" name="Marcador de contenido 2"/>
          <p:cNvSpPr>
            <a:spLocks noGrp="1" noChangeArrowheads="1"/>
          </p:cNvSpPr>
          <p:nvPr>
            <p:ph idx="1"/>
          </p:nvPr>
        </p:nvSpPr>
        <p:spPr>
          <a:xfrm>
            <a:off x="1847850" y="1628775"/>
            <a:ext cx="8351838" cy="4895850"/>
          </a:xfrm>
        </p:spPr>
        <p:txBody>
          <a:bodyPr>
            <a:normAutofit fontScale="92500"/>
          </a:bodyPr>
          <a:lstStyle/>
          <a:p>
            <a:pPr eaLnBrk="1" hangingPunct="1"/>
            <a:r>
              <a:rPr lang="es-CO" altLang="es-ES" dirty="0"/>
              <a:t>10. </a:t>
            </a:r>
            <a:r>
              <a:rPr lang="es-CO" altLang="es-ES" dirty="0">
                <a:solidFill>
                  <a:srgbClr val="0070C0"/>
                </a:solidFill>
              </a:rPr>
              <a:t>PRINCIPIO DEL ACTO.</a:t>
            </a:r>
            <a:r>
              <a:rPr lang="es-CO" altLang="es-ES" dirty="0">
                <a:solidFill>
                  <a:srgbClr val="0070C0"/>
                </a:solidFill>
                <a:latin typeface="Trebuchet MS" panose="020B0603020202020204" pitchFamily="34" charset="0"/>
                <a:ea typeface="Calibri" panose="020F0502020204030204" pitchFamily="34" charset="0"/>
                <a:cs typeface="Times New Roman" panose="02020603050405020304" pitchFamily="18" charset="0"/>
              </a:rPr>
              <a:t>  </a:t>
            </a:r>
          </a:p>
          <a:p>
            <a:pPr eaLnBrk="1" hangingPunct="1"/>
            <a:r>
              <a:rPr lang="es-CO" altLang="es-ES" dirty="0">
                <a:latin typeface="Trebuchet MS" panose="020B0603020202020204" pitchFamily="34" charset="0"/>
                <a:ea typeface="Calibri" panose="020F0502020204030204" pitchFamily="34" charset="0"/>
                <a:cs typeface="Times New Roman" panose="02020603050405020304" pitchFamily="18" charset="0"/>
              </a:rPr>
              <a:t>Art. 9: “Para que la conducta sea punible se requiere que sea típica, antijurídica y culpable. La causalidad por sí sola no basta para la imputación jurídica del resultado”-  Se precisa una acción, una conducta, un comportamiento humano que conlleva a la modificación lesiva del mundo exterior -ni los meros pensamientos ni resoluciones no manifiestas.</a:t>
            </a:r>
          </a:p>
          <a:p>
            <a:pPr eaLnBrk="1" hangingPunct="1"/>
            <a:r>
              <a:rPr lang="es-CO" altLang="es-ES" dirty="0"/>
              <a:t>Exterioridad, voluntariedad, idoneidad y ejecutividad.</a:t>
            </a:r>
            <a:endParaRPr lang="es-CO" altLang="es-ES" dirty="0">
              <a:latin typeface="Trebuchet MS" panose="020B0603020202020204" pitchFamily="34" charset="0"/>
              <a:cs typeface="Calibri" panose="020F0502020204030204" pitchFamily="34" charset="0"/>
            </a:endParaRPr>
          </a:p>
          <a:p>
            <a:pPr eaLnBrk="1" hangingPunct="1"/>
            <a:r>
              <a:rPr lang="es-CO" altLang="es-ES" dirty="0">
                <a:latin typeface="Trebuchet MS" panose="020B0603020202020204" pitchFamily="34" charset="0"/>
                <a:cs typeface="Calibri" panose="020F0502020204030204" pitchFamily="34" charset="0"/>
              </a:rPr>
              <a:t>Se supera el derecho penal de autor- </a:t>
            </a:r>
            <a:r>
              <a:rPr lang="es-CO" altLang="es-ES" dirty="0" err="1">
                <a:latin typeface="Trebuchet MS" panose="020B0603020202020204" pitchFamily="34" charset="0"/>
                <a:cs typeface="Calibri" panose="020F0502020204030204" pitchFamily="34" charset="0"/>
              </a:rPr>
              <a:t>peligrosismo</a:t>
            </a:r>
            <a:r>
              <a:rPr lang="es-CO" altLang="es-ES" dirty="0">
                <a:latin typeface="Trebuchet MS" panose="020B0603020202020204" pitchFamily="34" charset="0"/>
                <a:cs typeface="Calibri" panose="020F0502020204030204" pitchFamily="34" charset="0"/>
              </a:rPr>
              <a:t>.</a:t>
            </a:r>
            <a:br>
              <a:rPr lang="es-CO" altLang="es-ES" dirty="0">
                <a:latin typeface="Trebuchet MS" panose="020B0603020202020204" pitchFamily="34" charset="0"/>
                <a:cs typeface="Calibri" panose="020F0502020204030204" pitchFamily="34" charset="0"/>
              </a:rPr>
            </a:br>
            <a:endParaRPr lang="es-CO" altLang="es-CO" dirty="0"/>
          </a:p>
        </p:txBody>
      </p:sp>
    </p:spTree>
    <p:extLst>
      <p:ext uri="{BB962C8B-B14F-4D97-AF65-F5344CB8AC3E}">
        <p14:creationId xmlns:p14="http://schemas.microsoft.com/office/powerpoint/2010/main" val="1210326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ítulo 1"/>
          <p:cNvSpPr>
            <a:spLocks noGrp="1" noChangeArrowheads="1"/>
          </p:cNvSpPr>
          <p:nvPr>
            <p:ph type="title"/>
          </p:nvPr>
        </p:nvSpPr>
        <p:spPr>
          <a:xfrm>
            <a:off x="1524001" y="0"/>
            <a:ext cx="7885113" cy="1773238"/>
          </a:xfrm>
        </p:spPr>
        <p:txBody>
          <a:bodyPr/>
          <a:lstStyle/>
          <a:p>
            <a:pPr algn="just" eaLnBrk="1" hangingPunct="1"/>
            <a:r>
              <a:rPr lang="es-ES" altLang="es-CO" sz="3600"/>
              <a:t>PRINCIPIOS DEL DERECHO PENAL</a:t>
            </a:r>
          </a:p>
        </p:txBody>
      </p:sp>
      <p:sp>
        <p:nvSpPr>
          <p:cNvPr id="189443" name="Marcador de contenido 2">
            <a:extLst>
              <a:ext uri="{FF2B5EF4-FFF2-40B4-BE49-F238E27FC236}">
                <a16:creationId xmlns:a16="http://schemas.microsoft.com/office/drawing/2014/main" id="{B88EF8BA-4C4B-48AA-A9AE-A7D49DE2FBAA}"/>
              </a:ext>
            </a:extLst>
          </p:cNvPr>
          <p:cNvSpPr>
            <a:spLocks noGrp="1"/>
          </p:cNvSpPr>
          <p:nvPr>
            <p:ph idx="1"/>
          </p:nvPr>
        </p:nvSpPr>
        <p:spPr>
          <a:xfrm>
            <a:off x="2095500" y="1989139"/>
            <a:ext cx="8078788" cy="4535487"/>
          </a:xfrm>
        </p:spPr>
        <p:txBody>
          <a:bodyPr rtlCol="0">
            <a:normAutofit/>
          </a:bodyPr>
          <a:lstStyle/>
          <a:p>
            <a:pPr marL="91440" indent="-91440">
              <a:defRPr/>
            </a:pPr>
            <a:r>
              <a:rPr lang="es-CO" dirty="0">
                <a:solidFill>
                  <a:schemeClr val="tx1">
                    <a:lumMod val="85000"/>
                    <a:lumOff val="15000"/>
                  </a:schemeClr>
                </a:solidFill>
              </a:rPr>
              <a:t>11. </a:t>
            </a:r>
            <a:r>
              <a:rPr lang="es-CO" dirty="0">
                <a:solidFill>
                  <a:srgbClr val="0070C0"/>
                </a:solidFill>
              </a:rPr>
              <a:t>PRINCIPIO DE DETERMINACIÓN </a:t>
            </a:r>
            <a:r>
              <a:rPr lang="es-CO" dirty="0">
                <a:solidFill>
                  <a:schemeClr val="tx1">
                    <a:lumMod val="85000"/>
                    <a:lumOff val="15000"/>
                  </a:schemeClr>
                </a:solidFill>
              </a:rPr>
              <a:t>Art. 10</a:t>
            </a:r>
          </a:p>
          <a:p>
            <a:pPr marL="0" indent="0" algn="just">
              <a:buNone/>
              <a:defRPr/>
            </a:pPr>
            <a:r>
              <a:rPr lang="es-ES" dirty="0">
                <a:solidFill>
                  <a:schemeClr val="tx1">
                    <a:lumMod val="85000"/>
                    <a:lumOff val="15000"/>
                  </a:schemeClr>
                </a:solidFill>
              </a:rPr>
              <a:t>TIPICIDAD. La ley penal definirá de manera inequívoca, expresa y clara las características básicas estructurales del tipo penal.</a:t>
            </a:r>
          </a:p>
          <a:p>
            <a:pPr marL="0" indent="0" algn="just">
              <a:buNone/>
              <a:defRPr/>
            </a:pPr>
            <a:r>
              <a:rPr lang="es-CO" dirty="0" err="1">
                <a:solidFill>
                  <a:schemeClr val="tx1">
                    <a:lumMod val="85000"/>
                    <a:lumOff val="15000"/>
                  </a:schemeClr>
                </a:solidFill>
              </a:rPr>
              <a:t>Taxatividad</a:t>
            </a:r>
            <a:r>
              <a:rPr lang="es-CO" dirty="0">
                <a:solidFill>
                  <a:schemeClr val="tx1">
                    <a:lumMod val="85000"/>
                    <a:lumOff val="15000"/>
                  </a:schemeClr>
                </a:solidFill>
              </a:rPr>
              <a:t> - tipicidad inequívoca - las conductas previstas en la ley de los delitos en sus aspectos gramaticales, sintácticos y semánticos- no equívocos.</a:t>
            </a: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1197749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ítulo 1"/>
          <p:cNvSpPr>
            <a:spLocks noGrp="1" noChangeArrowheads="1"/>
          </p:cNvSpPr>
          <p:nvPr>
            <p:ph type="title"/>
          </p:nvPr>
        </p:nvSpPr>
        <p:spPr>
          <a:xfrm>
            <a:off x="1524000" y="1"/>
            <a:ext cx="7524750" cy="1700213"/>
          </a:xfrm>
        </p:spPr>
        <p:txBody>
          <a:bodyPr/>
          <a:lstStyle/>
          <a:p>
            <a:pPr algn="just" eaLnBrk="1" hangingPunct="1"/>
            <a:r>
              <a:rPr lang="es-ES" altLang="es-CO" sz="3600"/>
              <a:t>PRINCIPIOS DEL DERECHO PENAL</a:t>
            </a:r>
          </a:p>
        </p:txBody>
      </p:sp>
      <p:sp>
        <p:nvSpPr>
          <p:cNvPr id="189443" name="Marcador de contenido 2">
            <a:extLst>
              <a:ext uri="{FF2B5EF4-FFF2-40B4-BE49-F238E27FC236}">
                <a16:creationId xmlns:a16="http://schemas.microsoft.com/office/drawing/2014/main" id="{1C471F05-CB35-4182-8E04-2054D74786F4}"/>
              </a:ext>
            </a:extLst>
          </p:cNvPr>
          <p:cNvSpPr>
            <a:spLocks noGrp="1"/>
          </p:cNvSpPr>
          <p:nvPr>
            <p:ph idx="1"/>
          </p:nvPr>
        </p:nvSpPr>
        <p:spPr>
          <a:xfrm>
            <a:off x="1919288" y="1989139"/>
            <a:ext cx="8255000" cy="4535487"/>
          </a:xfrm>
        </p:spPr>
        <p:txBody>
          <a:bodyPr rtlCol="0">
            <a:normAutofit/>
          </a:bodyPr>
          <a:lstStyle/>
          <a:p>
            <a:pPr marL="91440" indent="-91440">
              <a:defRPr/>
            </a:pPr>
            <a:r>
              <a:rPr lang="es-CO" dirty="0">
                <a:solidFill>
                  <a:schemeClr val="tx1">
                    <a:lumMod val="85000"/>
                    <a:lumOff val="15000"/>
                  </a:schemeClr>
                </a:solidFill>
              </a:rPr>
              <a:t>12. </a:t>
            </a:r>
            <a:r>
              <a:rPr lang="es-CO" dirty="0">
                <a:solidFill>
                  <a:srgbClr val="0070C0"/>
                </a:solidFill>
              </a:rPr>
              <a:t>PRINCIPIO DE LESIVIDAD.</a:t>
            </a:r>
          </a:p>
          <a:p>
            <a:pPr marL="91440" indent="-91440" algn="just">
              <a:defRPr/>
            </a:pPr>
            <a:r>
              <a:rPr lang="es-ES" dirty="0">
                <a:solidFill>
                  <a:schemeClr val="tx1">
                    <a:lumMod val="85000"/>
                    <a:lumOff val="15000"/>
                  </a:schemeClr>
                </a:solidFill>
              </a:rPr>
              <a:t>ARTICULO 11. ANTIJURIDICIDAD. Para que una conducta típica sea punible se requiere que lesione o ponga efectivamente en peligro, sin justa causa, el bien jurídicamente tutelado por la ley penal. </a:t>
            </a:r>
            <a:br>
              <a:rPr lang="es-CO" dirty="0">
                <a:solidFill>
                  <a:schemeClr val="tx1">
                    <a:lumMod val="85000"/>
                    <a:lumOff val="15000"/>
                  </a:schemeClr>
                </a:solidFill>
              </a:rPr>
            </a:br>
            <a:r>
              <a:rPr lang="es-CO" dirty="0">
                <a:solidFill>
                  <a:schemeClr val="tx1">
                    <a:lumMod val="85000"/>
                    <a:lumOff val="15000"/>
                  </a:schemeClr>
                </a:solidFill>
              </a:rPr>
              <a:t>-N</a:t>
            </a:r>
            <a:r>
              <a:rPr lang="es-CO" dirty="0">
                <a:solidFill>
                  <a:schemeClr val="tx1">
                    <a:lumMod val="85000"/>
                    <a:lumOff val="15000"/>
                  </a:schemeClr>
                </a:solidFill>
                <a:latin typeface="Trebuchet MS" panose="020B0603020202020204" pitchFamily="34" charset="0"/>
                <a:ea typeface="Calibri" panose="020F0502020204030204" pitchFamily="34" charset="0"/>
                <a:cs typeface="Times New Roman" panose="02020603050405020304" pitchFamily="18" charset="0"/>
              </a:rPr>
              <a:t>o puede haber delito sin daño al bien jurídico tutelado (</a:t>
            </a:r>
            <a:r>
              <a:rPr lang="es-CO" dirty="0">
                <a:solidFill>
                  <a:schemeClr val="tx1">
                    <a:lumMod val="85000"/>
                    <a:lumOff val="15000"/>
                  </a:schemeClr>
                </a:solidFill>
              </a:rPr>
              <a:t>un valor necesario para la convivencia social)</a:t>
            </a:r>
            <a:r>
              <a:rPr lang="es-CO" dirty="0">
                <a:solidFill>
                  <a:schemeClr val="tx1">
                    <a:lumMod val="85000"/>
                    <a:lumOff val="15000"/>
                  </a:schemeClr>
                </a:solidFill>
                <a:latin typeface="Trebuchet MS" panose="020B0603020202020204" pitchFamily="34" charset="0"/>
                <a:ea typeface="Calibri" panose="020F0502020204030204" pitchFamily="34" charset="0"/>
                <a:cs typeface="Times New Roman" panose="02020603050405020304" pitchFamily="18" charset="0"/>
              </a:rPr>
              <a:t> – puesta en peligro.</a:t>
            </a:r>
          </a:p>
          <a:p>
            <a:pPr marL="0" indent="0" algn="just">
              <a:buNone/>
              <a:defRPr/>
            </a:pPr>
            <a:br>
              <a:rPr lang="es-CO" dirty="0">
                <a:solidFill>
                  <a:schemeClr val="tx1">
                    <a:lumMod val="85000"/>
                    <a:lumOff val="15000"/>
                  </a:schemeClr>
                </a:solidFill>
                <a:latin typeface="Trebuchet MS" panose="020B0603020202020204" pitchFamily="34" charset="0"/>
                <a:ea typeface="Calibri" panose="020F0502020204030204" pitchFamily="34" charset="0"/>
                <a:cs typeface="Times New Roman" panose="02020603050405020304" pitchFamily="18" charset="0"/>
              </a:rPr>
            </a:b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823513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ítulo 1"/>
          <p:cNvSpPr>
            <a:spLocks noGrp="1" noChangeArrowheads="1"/>
          </p:cNvSpPr>
          <p:nvPr>
            <p:ph type="title"/>
          </p:nvPr>
        </p:nvSpPr>
        <p:spPr>
          <a:xfrm>
            <a:off x="1524000" y="1"/>
            <a:ext cx="7524750" cy="1700213"/>
          </a:xfrm>
        </p:spPr>
        <p:txBody>
          <a:bodyPr/>
          <a:lstStyle/>
          <a:p>
            <a:pPr algn="just" eaLnBrk="1" hangingPunct="1"/>
            <a:r>
              <a:rPr lang="es-ES" altLang="es-CO" sz="3600"/>
              <a:t>PRINCIPIOS DEL DERECHO PENAL</a:t>
            </a:r>
          </a:p>
        </p:txBody>
      </p:sp>
      <p:sp>
        <p:nvSpPr>
          <p:cNvPr id="219139" name="Marcador de contenido 2"/>
          <p:cNvSpPr>
            <a:spLocks noGrp="1" noChangeArrowheads="1"/>
          </p:cNvSpPr>
          <p:nvPr>
            <p:ph idx="1"/>
          </p:nvPr>
        </p:nvSpPr>
        <p:spPr>
          <a:xfrm>
            <a:off x="1631950" y="1916113"/>
            <a:ext cx="9036050" cy="4608512"/>
          </a:xfrm>
        </p:spPr>
        <p:txBody>
          <a:bodyPr/>
          <a:lstStyle/>
          <a:p>
            <a:pPr eaLnBrk="1" hangingPunct="1"/>
            <a:r>
              <a:rPr lang="es-CO" altLang="es-ES" dirty="0"/>
              <a:t>13. </a:t>
            </a:r>
            <a:r>
              <a:rPr lang="es-CO" altLang="es-ES" dirty="0">
                <a:solidFill>
                  <a:srgbClr val="0070C0"/>
                </a:solidFill>
              </a:rPr>
              <a:t>PRINCIPIO DE CULPABILIDAD.</a:t>
            </a:r>
          </a:p>
          <a:p>
            <a:pPr algn="just" eaLnBrk="1" hangingPunct="1"/>
            <a:r>
              <a:rPr lang="es-ES" altLang="es-ES" dirty="0"/>
              <a:t>ARTICULO 12. CULPABILIDAD. Sólo se podrá imponer penas por conductas realizadas con culpabilidad. Queda erradicada toda forma de responsabilidad objetiva.</a:t>
            </a:r>
          </a:p>
          <a:p>
            <a:pPr algn="just" eaLnBrk="1" hangingPunct="1"/>
            <a:r>
              <a:rPr lang="es-CO" altLang="es-ES" dirty="0">
                <a:latin typeface="Trebuchet MS" panose="020B0603020202020204" pitchFamily="34" charset="0"/>
                <a:ea typeface="Calibri" panose="020F0502020204030204" pitchFamily="34" charset="0"/>
                <a:cs typeface="Times New Roman" panose="02020603050405020304" pitchFamily="18" charset="0"/>
              </a:rPr>
              <a:t>No hay pena sin culpabilidad                    Subjetivo</a:t>
            </a:r>
          </a:p>
          <a:p>
            <a:pPr algn="just" eaLnBrk="1" hangingPunct="1"/>
            <a:endParaRPr lang="es-CO" altLang="es-ES" dirty="0">
              <a:latin typeface="Trebuchet MS" panose="020B0603020202020204" pitchFamily="34" charset="0"/>
              <a:ea typeface="Calibri" panose="020F0502020204030204" pitchFamily="34" charset="0"/>
              <a:cs typeface="Times New Roman" panose="02020603050405020304" pitchFamily="18" charset="0"/>
            </a:endParaRPr>
          </a:p>
          <a:p>
            <a:pPr algn="just" eaLnBrk="1" hangingPunct="1"/>
            <a:r>
              <a:rPr lang="es-CO" altLang="es-ES" dirty="0">
                <a:latin typeface="Trebuchet MS" panose="020B0603020202020204" pitchFamily="34" charset="0"/>
                <a:ea typeface="Calibri" panose="020F0502020204030204" pitchFamily="34" charset="0"/>
                <a:cs typeface="Times New Roman" panose="02020603050405020304" pitchFamily="18" charset="0"/>
              </a:rPr>
              <a:t>No responsabilidad objetiva </a:t>
            </a:r>
            <a:endParaRPr lang="es-CO" altLang="es-CO" dirty="0"/>
          </a:p>
        </p:txBody>
      </p:sp>
      <p:graphicFrame>
        <p:nvGraphicFramePr>
          <p:cNvPr id="3" name="Diagrama 2">
            <a:extLst>
              <a:ext uri="{FF2B5EF4-FFF2-40B4-BE49-F238E27FC236}">
                <a16:creationId xmlns:a16="http://schemas.microsoft.com/office/drawing/2014/main" id="{0FE456BF-03E6-4E5D-A275-1C2285ECB4DC}"/>
              </a:ext>
            </a:extLst>
          </p:cNvPr>
          <p:cNvGraphicFramePr/>
          <p:nvPr/>
        </p:nvGraphicFramePr>
        <p:xfrm>
          <a:off x="7320136" y="4149080"/>
          <a:ext cx="2232248" cy="1871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errar llave 4">
            <a:extLst>
              <a:ext uri="{FF2B5EF4-FFF2-40B4-BE49-F238E27FC236}">
                <a16:creationId xmlns:a16="http://schemas.microsoft.com/office/drawing/2014/main" id="{4563C828-1D27-41F5-8C88-694242B57F55}"/>
              </a:ext>
            </a:extLst>
          </p:cNvPr>
          <p:cNvSpPr/>
          <p:nvPr/>
        </p:nvSpPr>
        <p:spPr>
          <a:xfrm>
            <a:off x="6743700" y="3765551"/>
            <a:ext cx="215900" cy="1871663"/>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a:p>
        </p:txBody>
      </p:sp>
    </p:spTree>
    <p:extLst>
      <p:ext uri="{BB962C8B-B14F-4D97-AF65-F5344CB8AC3E}">
        <p14:creationId xmlns:p14="http://schemas.microsoft.com/office/powerpoint/2010/main" val="1684670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ítulo 1"/>
          <p:cNvSpPr>
            <a:spLocks noGrp="1" noChangeArrowheads="1"/>
          </p:cNvSpPr>
          <p:nvPr>
            <p:ph type="title"/>
          </p:nvPr>
        </p:nvSpPr>
        <p:spPr>
          <a:xfrm>
            <a:off x="1524000" y="1"/>
            <a:ext cx="7380288" cy="1700213"/>
          </a:xfrm>
        </p:spPr>
        <p:txBody>
          <a:bodyPr/>
          <a:lstStyle/>
          <a:p>
            <a:pPr algn="just" eaLnBrk="1" hangingPunct="1"/>
            <a:r>
              <a:rPr lang="es-ES" altLang="es-CO" sz="3600"/>
              <a:t>PRINCIPIOS DEL DERECHO PENAL</a:t>
            </a:r>
          </a:p>
        </p:txBody>
      </p:sp>
      <p:sp>
        <p:nvSpPr>
          <p:cNvPr id="220163" name="Marcador de contenido 2"/>
          <p:cNvSpPr>
            <a:spLocks noGrp="1" noChangeArrowheads="1"/>
          </p:cNvSpPr>
          <p:nvPr>
            <p:ph idx="1"/>
          </p:nvPr>
        </p:nvSpPr>
        <p:spPr>
          <a:xfrm>
            <a:off x="1631951" y="1844675"/>
            <a:ext cx="8785225" cy="4679950"/>
          </a:xfrm>
        </p:spPr>
        <p:txBody>
          <a:bodyPr/>
          <a:lstStyle/>
          <a:p>
            <a:pPr eaLnBrk="1" hangingPunct="1"/>
            <a:r>
              <a:rPr lang="es-CO" altLang="es-ES" dirty="0">
                <a:solidFill>
                  <a:srgbClr val="0070C0"/>
                </a:solidFill>
              </a:rPr>
              <a:t>14. PRINCIPIO DE LA PREVALENCIA DE LAS NORMAS RECTORAS</a:t>
            </a:r>
            <a:r>
              <a:rPr lang="es-CO" altLang="es-ES" dirty="0"/>
              <a:t>.</a:t>
            </a:r>
          </a:p>
          <a:p>
            <a:pPr algn="just" eaLnBrk="1" hangingPunct="1"/>
            <a:r>
              <a:rPr lang="es-ES" altLang="es-ES" dirty="0"/>
              <a:t>ARTICULO 13. NORMAS RECTORAS Y FUERZA NORMATIVA. Las normas rectoras contenidas en este Código constituyen la esencia y orientación del sistema penal. Prevalecen sobre las demás e informan su interpretación.</a:t>
            </a:r>
          </a:p>
          <a:p>
            <a:pPr algn="just" eaLnBrk="1" hangingPunct="1"/>
            <a:r>
              <a:rPr lang="es-CO" altLang="es-ES" dirty="0"/>
              <a:t>No se trata de norma meramente declarativas, ni de enunciados retóricos, sino de verdaderas normas que se ubican axiológicamente en la cima del sistema penal (otros sistemas sancionatorios disciplinario-penal militar)</a:t>
            </a:r>
            <a:endParaRPr lang="es-CO" altLang="es-CO" dirty="0"/>
          </a:p>
        </p:txBody>
      </p:sp>
    </p:spTree>
    <p:extLst>
      <p:ext uri="{BB962C8B-B14F-4D97-AF65-F5344CB8AC3E}">
        <p14:creationId xmlns:p14="http://schemas.microsoft.com/office/powerpoint/2010/main" val="3137884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21187" name="Marcador de contenido 2"/>
          <p:cNvSpPr>
            <a:spLocks noGrp="1" noChangeArrowheads="1"/>
          </p:cNvSpPr>
          <p:nvPr>
            <p:ph idx="1"/>
          </p:nvPr>
        </p:nvSpPr>
        <p:spPr>
          <a:xfrm>
            <a:off x="1524000" y="1125539"/>
            <a:ext cx="9144000" cy="5399087"/>
          </a:xfrm>
        </p:spPr>
        <p:txBody>
          <a:bodyPr/>
          <a:lstStyle/>
          <a:p>
            <a:pPr eaLnBrk="1" hangingPunct="1"/>
            <a:r>
              <a:rPr lang="es-CO" altLang="es-CO"/>
              <a:t>Art. 144 de la ley 1098 de 2006.</a:t>
            </a:r>
          </a:p>
          <a:p>
            <a:pPr algn="just" eaLnBrk="1" hangingPunct="1"/>
            <a:r>
              <a:rPr lang="es-CO" altLang="es-CO" sz="3000" b="1"/>
              <a:t>PROCEDIMIENTO APLICABLE.</a:t>
            </a:r>
            <a:r>
              <a:rPr lang="es-CO" altLang="es-CO" sz="3000"/>
              <a:t> Salvo las reglas especiales de procedimiento definidas en el presente libro, el procedimiento del sistema de responsabilidad penal para adolescentes se regirá por </a:t>
            </a:r>
            <a:r>
              <a:rPr lang="es-CO" altLang="es-CO" sz="3600" i="1" u="sng">
                <a:solidFill>
                  <a:srgbClr val="00B0F0"/>
                </a:solidFill>
              </a:rPr>
              <a:t>las normas consagradas en la Ley </a:t>
            </a:r>
            <a:r>
              <a:rPr lang="es-CO" altLang="es-CO" sz="3600" i="1" u="sng">
                <a:solidFill>
                  <a:srgbClr val="00B0F0"/>
                </a:solidFill>
                <a:hlinkClick r:id="rId2"/>
              </a:rPr>
              <a:t>906</a:t>
            </a:r>
            <a:r>
              <a:rPr lang="es-CO" altLang="es-CO" sz="3600" i="1" u="sng">
                <a:solidFill>
                  <a:srgbClr val="00B0F0"/>
                </a:solidFill>
              </a:rPr>
              <a:t> de 2004 </a:t>
            </a:r>
            <a:r>
              <a:rPr lang="es-CO" altLang="es-CO" sz="3000"/>
              <a:t>(Sistema Penal Acusatorio), exceptuando aquellas que sean contrarias al interés superior del adolescente</a:t>
            </a:r>
            <a:endParaRPr lang="es-ES" altLang="es-CO" sz="3000"/>
          </a:p>
          <a:p>
            <a:pPr eaLnBrk="1" hangingPunct="1"/>
            <a:endParaRPr lang="es-CO" altLang="es-CO"/>
          </a:p>
        </p:txBody>
      </p:sp>
    </p:spTree>
    <p:extLst>
      <p:ext uri="{BB962C8B-B14F-4D97-AF65-F5344CB8AC3E}">
        <p14:creationId xmlns:p14="http://schemas.microsoft.com/office/powerpoint/2010/main" val="397435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198659" name="Marcador de contenido 2">
            <a:extLst>
              <a:ext uri="{FF2B5EF4-FFF2-40B4-BE49-F238E27FC236}">
                <a16:creationId xmlns:a16="http://schemas.microsoft.com/office/drawing/2014/main" id="{D4C7946F-BD5D-46B1-866C-8172DD66B702}"/>
              </a:ext>
            </a:extLst>
          </p:cNvPr>
          <p:cNvSpPr>
            <a:spLocks noGrp="1"/>
          </p:cNvSpPr>
          <p:nvPr>
            <p:ph idx="1"/>
          </p:nvPr>
        </p:nvSpPr>
        <p:spPr>
          <a:xfrm>
            <a:off x="1524000" y="1125539"/>
            <a:ext cx="9144000" cy="5399087"/>
          </a:xfrm>
        </p:spPr>
        <p:txBody>
          <a:bodyPr rtlCol="0">
            <a:normAutofit/>
          </a:bodyPr>
          <a:lstStyle/>
          <a:p>
            <a:pPr marL="91440" indent="-91440" algn="just">
              <a:defRPr/>
            </a:pPr>
            <a:r>
              <a:rPr lang="es-ES" dirty="0">
                <a:solidFill>
                  <a:schemeClr val="tx1">
                    <a:lumMod val="85000"/>
                    <a:lumOff val="15000"/>
                  </a:schemeClr>
                </a:solidFill>
              </a:rPr>
              <a:t> 1. </a:t>
            </a:r>
            <a:r>
              <a:rPr lang="es-ES" dirty="0">
                <a:solidFill>
                  <a:srgbClr val="0070C0"/>
                </a:solidFill>
              </a:rPr>
              <a:t>DIGNIDAD HUMANA.</a:t>
            </a:r>
          </a:p>
          <a:p>
            <a:pPr marL="0" indent="0" algn="just">
              <a:buNone/>
              <a:defRPr/>
            </a:pPr>
            <a:r>
              <a:rPr lang="es-ES" dirty="0">
                <a:solidFill>
                  <a:schemeClr val="tx1">
                    <a:lumMod val="85000"/>
                    <a:lumOff val="15000"/>
                  </a:schemeClr>
                </a:solidFill>
              </a:rPr>
              <a:t>Art. 1º: “Los intervinientes en el proceso penal serán tratados con el respeto debido a la dignidad humana.” </a:t>
            </a:r>
          </a:p>
          <a:p>
            <a:pPr marL="0" indent="0" algn="just">
              <a:buNone/>
              <a:defRPr/>
            </a:pPr>
            <a:endParaRPr lang="es-ES" dirty="0">
              <a:solidFill>
                <a:schemeClr val="tx1">
                  <a:lumMod val="85000"/>
                  <a:lumOff val="15000"/>
                </a:schemeClr>
              </a:solidFill>
            </a:endParaRPr>
          </a:p>
          <a:p>
            <a:pPr marL="0" indent="0" algn="just">
              <a:buNone/>
              <a:defRPr/>
            </a:pPr>
            <a:r>
              <a:rPr lang="es-ES" dirty="0">
                <a:solidFill>
                  <a:schemeClr val="tx1">
                    <a:lumMod val="85000"/>
                    <a:lumOff val="15000"/>
                  </a:schemeClr>
                </a:solidFill>
              </a:rPr>
              <a:t>Desarrollo Arts. 1 y 12 de la Constitución Política. En un Estado Social de Derecho aún el delincuente es una persona con dignidad humana, proscribe la amenaza, coacción, torturas o suplicios en ningún momento del proceso y por todos los agentes estatales.</a:t>
            </a:r>
            <a:endParaRPr lang="es-CO" dirty="0">
              <a:solidFill>
                <a:schemeClr val="tx1">
                  <a:lumMod val="85000"/>
                  <a:lumOff val="15000"/>
                </a:schemeClr>
              </a:solidFill>
            </a:endParaRPr>
          </a:p>
          <a:p>
            <a:pPr marL="0" indent="0" algn="just">
              <a:buNone/>
              <a:defRPr/>
            </a:pPr>
            <a:endParaRPr lang="es-CO" dirty="0">
              <a:solidFill>
                <a:schemeClr val="tx1">
                  <a:lumMod val="85000"/>
                  <a:lumOff val="15000"/>
                </a:schemeClr>
              </a:solidFill>
            </a:endParaRPr>
          </a:p>
          <a:p>
            <a:pPr marL="91440" indent="-91440" algn="just">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36741229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23235" name="Marcador de contenido 2"/>
          <p:cNvSpPr>
            <a:spLocks noGrp="1" noChangeArrowheads="1"/>
          </p:cNvSpPr>
          <p:nvPr>
            <p:ph idx="1"/>
          </p:nvPr>
        </p:nvSpPr>
        <p:spPr>
          <a:xfrm>
            <a:off x="1524000" y="1125539"/>
            <a:ext cx="9144000" cy="5399087"/>
          </a:xfrm>
        </p:spPr>
        <p:txBody>
          <a:bodyPr/>
          <a:lstStyle/>
          <a:p>
            <a:pPr eaLnBrk="1" hangingPunct="1"/>
            <a:r>
              <a:rPr lang="es-CO" altLang="es-CO" dirty="0"/>
              <a:t>2. </a:t>
            </a:r>
            <a:r>
              <a:rPr lang="es-CO" altLang="es-CO" dirty="0">
                <a:solidFill>
                  <a:srgbClr val="0070C0"/>
                </a:solidFill>
              </a:rPr>
              <a:t>RATIFICACIÓN DE LA LIBERTAD</a:t>
            </a:r>
          </a:p>
          <a:p>
            <a:pPr algn="just" eaLnBrk="1" hangingPunct="1"/>
            <a:r>
              <a:rPr lang="es-ES" altLang="es-CO" dirty="0"/>
              <a:t>Art. 2. LIBERTAD: “Toda persona tiene derecho a que se respete su libertad. Nadie podrá ser molestado en su persona ni privado de su libertad sino en virtud de mandamiento escrito de autoridad judicial competente, emitido con las formalidades legales y por motivos previamente definidos en la ley…</a:t>
            </a:r>
            <a:endParaRPr lang="es-CO" altLang="es-CO" dirty="0"/>
          </a:p>
          <a:p>
            <a:pPr eaLnBrk="1" hangingPunct="1"/>
            <a:r>
              <a:rPr lang="es-CO" altLang="es-CO" dirty="0"/>
              <a:t>Art. 28 de la C.P. Habeas Corpus. La captura en flagrancia y la orden judicial- Juez de Control de Garantías.</a:t>
            </a:r>
          </a:p>
        </p:txBody>
      </p:sp>
    </p:spTree>
    <p:extLst>
      <p:ext uri="{BB962C8B-B14F-4D97-AF65-F5344CB8AC3E}">
        <p14:creationId xmlns:p14="http://schemas.microsoft.com/office/powerpoint/2010/main" val="298667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24259" name="Marcador de contenido 2"/>
          <p:cNvSpPr>
            <a:spLocks noGrp="1" noChangeArrowheads="1"/>
          </p:cNvSpPr>
          <p:nvPr>
            <p:ph idx="1"/>
          </p:nvPr>
        </p:nvSpPr>
        <p:spPr>
          <a:xfrm>
            <a:off x="1524000" y="1125539"/>
            <a:ext cx="9144000" cy="5399087"/>
          </a:xfrm>
        </p:spPr>
        <p:txBody>
          <a:bodyPr/>
          <a:lstStyle/>
          <a:p>
            <a:pPr eaLnBrk="1" hangingPunct="1"/>
            <a:r>
              <a:rPr lang="es-CO" altLang="es-CO" dirty="0"/>
              <a:t>3. </a:t>
            </a:r>
            <a:r>
              <a:rPr lang="es-ES" altLang="es-CO" dirty="0"/>
              <a:t>. </a:t>
            </a:r>
            <a:r>
              <a:rPr lang="es-ES" altLang="es-CO" dirty="0">
                <a:solidFill>
                  <a:srgbClr val="0070C0"/>
                </a:solidFill>
              </a:rPr>
              <a:t>PRELACIÓN DE LOS TRATADOS INTERNACIONALES</a:t>
            </a:r>
            <a:endParaRPr lang="es-CO" altLang="es-CO" dirty="0">
              <a:solidFill>
                <a:srgbClr val="0070C0"/>
              </a:solidFill>
            </a:endParaRPr>
          </a:p>
          <a:p>
            <a:pPr algn="just" eaLnBrk="1" hangingPunct="1"/>
            <a:r>
              <a:rPr lang="es-ES" altLang="es-CO" dirty="0"/>
              <a:t>Art. 3: “En la actuación prevalecerá lo establecido en los tratados y convenios internacionales ratificados por Colombia que traten sobre derechos humanos y que prohíban su limitación durante los estados de excepción, por formar bloque de constitucionalidad.”</a:t>
            </a:r>
            <a:endParaRPr lang="es-CO" altLang="es-CO" dirty="0"/>
          </a:p>
          <a:p>
            <a:pPr eaLnBrk="1" hangingPunct="1"/>
            <a:r>
              <a:rPr lang="es-CO" altLang="es-CO" dirty="0"/>
              <a:t>Art. 93 C.P. –Estricto sentido y amplio sentido. </a:t>
            </a:r>
            <a:r>
              <a:rPr lang="es-CO" altLang="es-CO" dirty="0" err="1"/>
              <a:t>uprimy</a:t>
            </a:r>
            <a:r>
              <a:rPr lang="es-CO" altLang="es-CO" dirty="0"/>
              <a:t>. (ver)</a:t>
            </a:r>
          </a:p>
        </p:txBody>
      </p:sp>
    </p:spTree>
    <p:extLst>
      <p:ext uri="{BB962C8B-B14F-4D97-AF65-F5344CB8AC3E}">
        <p14:creationId xmlns:p14="http://schemas.microsoft.com/office/powerpoint/2010/main" val="1607217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199683" name="Marcador de contenido 2">
            <a:extLst>
              <a:ext uri="{FF2B5EF4-FFF2-40B4-BE49-F238E27FC236}">
                <a16:creationId xmlns:a16="http://schemas.microsoft.com/office/drawing/2014/main" id="{EB377C72-6208-463F-A654-01A8F0A81362}"/>
              </a:ext>
            </a:extLst>
          </p:cNvPr>
          <p:cNvSpPr>
            <a:spLocks noGrp="1"/>
          </p:cNvSpPr>
          <p:nvPr>
            <p:ph idx="1"/>
          </p:nvPr>
        </p:nvSpPr>
        <p:spPr>
          <a:xfrm>
            <a:off x="1524000" y="981075"/>
            <a:ext cx="9144000" cy="5543550"/>
          </a:xfrm>
        </p:spPr>
        <p:txBody>
          <a:bodyPr rtlCol="0">
            <a:normAutofit/>
          </a:bodyPr>
          <a:lstStyle/>
          <a:p>
            <a:pPr marL="91440" indent="-91440">
              <a:defRPr/>
            </a:pPr>
            <a:r>
              <a:rPr lang="es-CO" altLang="es-CO" dirty="0">
                <a:solidFill>
                  <a:schemeClr val="tx1">
                    <a:lumMod val="85000"/>
                    <a:lumOff val="15000"/>
                  </a:schemeClr>
                </a:solidFill>
              </a:rPr>
              <a:t>4. </a:t>
            </a:r>
            <a:r>
              <a:rPr lang="es-ES" dirty="0">
                <a:solidFill>
                  <a:srgbClr val="0070C0"/>
                </a:solidFill>
              </a:rPr>
              <a:t>IGUALDAD</a:t>
            </a:r>
            <a:endParaRPr lang="es-CO" altLang="es-CO" dirty="0">
              <a:solidFill>
                <a:srgbClr val="0070C0"/>
              </a:solidFill>
            </a:endParaRPr>
          </a:p>
          <a:p>
            <a:pPr marL="0" indent="0" algn="just">
              <a:buNone/>
              <a:defRPr/>
            </a:pPr>
            <a:r>
              <a:rPr lang="es-ES" dirty="0">
                <a:solidFill>
                  <a:schemeClr val="tx1">
                    <a:lumMod val="85000"/>
                    <a:lumOff val="15000"/>
                  </a:schemeClr>
                </a:solidFill>
              </a:rPr>
              <a:t>Art. 4. “Es obligación de los servidores judiciales hacer efectiva la igualdad de los intervinientes en el desarrollo de la actuación procesal </a:t>
            </a:r>
            <a:r>
              <a:rPr lang="es-ES" u="sng" dirty="0">
                <a:solidFill>
                  <a:schemeClr val="tx2">
                    <a:lumMod val="90000"/>
                  </a:schemeClr>
                </a:solidFill>
                <a:highlight>
                  <a:srgbClr val="00FF00"/>
                </a:highlight>
              </a:rPr>
              <a:t>y proteger, especialmente, a aquellas personas que por su condición económica, física o mental, se encuentren en circunstancias de debilidad manifiesta</a:t>
            </a:r>
            <a:r>
              <a:rPr lang="es-ES" dirty="0">
                <a:solidFill>
                  <a:schemeClr val="tx2">
                    <a:lumMod val="90000"/>
                  </a:schemeClr>
                </a:solidFill>
              </a:rPr>
              <a:t>.</a:t>
            </a:r>
          </a:p>
          <a:p>
            <a:pPr marL="0" indent="0" algn="just">
              <a:buNone/>
              <a:defRPr/>
            </a:pPr>
            <a:r>
              <a:rPr lang="es-ES" dirty="0">
                <a:solidFill>
                  <a:schemeClr val="tx1">
                    <a:lumMod val="85000"/>
                    <a:lumOff val="15000"/>
                  </a:schemeClr>
                </a:solidFill>
              </a:rPr>
              <a:t>El sexo, la raza, la condición social, la profesión, el origen nacional o familiar, la lengua, el credo religioso, la opinión política o filosófica, en ningún caso podrán ser utilizados dentro del proceso penal como elementos de discriminación.” </a:t>
            </a:r>
          </a:p>
          <a:p>
            <a:pPr marL="0" indent="0" algn="just">
              <a:buNone/>
              <a:defRPr/>
            </a:pPr>
            <a:r>
              <a:rPr lang="es-ES" dirty="0">
                <a:solidFill>
                  <a:schemeClr val="tx1">
                    <a:lumMod val="85000"/>
                    <a:lumOff val="15000"/>
                  </a:schemeClr>
                </a:solidFill>
              </a:rPr>
              <a:t>Art. 13 C.P. Justicia material.</a:t>
            </a:r>
            <a:endParaRPr 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2700236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26307" name="Marcador de contenido 2"/>
          <p:cNvSpPr>
            <a:spLocks noGrp="1" noChangeArrowheads="1"/>
          </p:cNvSpPr>
          <p:nvPr>
            <p:ph idx="1"/>
          </p:nvPr>
        </p:nvSpPr>
        <p:spPr>
          <a:xfrm>
            <a:off x="1524000" y="1125539"/>
            <a:ext cx="9144000" cy="5399087"/>
          </a:xfrm>
        </p:spPr>
        <p:txBody>
          <a:bodyPr/>
          <a:lstStyle/>
          <a:p>
            <a:pPr eaLnBrk="1" hangingPunct="1"/>
            <a:r>
              <a:rPr lang="es-CO" altLang="es-CO" dirty="0"/>
              <a:t>5.</a:t>
            </a:r>
            <a:r>
              <a:rPr lang="es-ES" altLang="es-CO" dirty="0"/>
              <a:t> </a:t>
            </a:r>
            <a:r>
              <a:rPr lang="es-ES" altLang="es-CO" dirty="0">
                <a:solidFill>
                  <a:srgbClr val="0070C0"/>
                </a:solidFill>
              </a:rPr>
              <a:t>IMPARCIALIDAD. </a:t>
            </a:r>
            <a:endParaRPr lang="es-CO" altLang="es-CO" dirty="0">
              <a:solidFill>
                <a:srgbClr val="0070C0"/>
              </a:solidFill>
            </a:endParaRPr>
          </a:p>
          <a:p>
            <a:pPr algn="just" eaLnBrk="1" hangingPunct="1"/>
            <a:r>
              <a:rPr lang="es-ES" altLang="es-CO" dirty="0"/>
              <a:t>Art. 5: “En ejercicio de las funciones de control de garantías, preclusión y juzgamiento, los jueces se orientarán por el imperativo de establecer con </a:t>
            </a:r>
            <a:r>
              <a:rPr lang="es-ES" altLang="es-CO" u="sng" dirty="0"/>
              <a:t>objetividad la verdad y la justicia.”</a:t>
            </a:r>
          </a:p>
          <a:p>
            <a:pPr algn="just" eaLnBrk="1" hangingPunct="1"/>
            <a:endParaRPr lang="es-CO" altLang="es-CO" dirty="0"/>
          </a:p>
          <a:p>
            <a:pPr eaLnBrk="1" hangingPunct="1"/>
            <a:r>
              <a:rPr lang="es-CO" altLang="es-CO" dirty="0"/>
              <a:t>Todos los empleados y funcionarios judiciales (Fiscales, Funciones de Policía Judicial, peritos, testigos).</a:t>
            </a:r>
          </a:p>
          <a:p>
            <a:pPr eaLnBrk="1" hangingPunct="1"/>
            <a:r>
              <a:rPr lang="es-CO" altLang="es-CO" dirty="0"/>
              <a:t>Art. 29 C.P.</a:t>
            </a:r>
          </a:p>
        </p:txBody>
      </p:sp>
    </p:spTree>
    <p:extLst>
      <p:ext uri="{BB962C8B-B14F-4D97-AF65-F5344CB8AC3E}">
        <p14:creationId xmlns:p14="http://schemas.microsoft.com/office/powerpoint/2010/main" val="20466664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27331"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6. </a:t>
            </a:r>
            <a:r>
              <a:rPr lang="es-ES" altLang="es-CO" dirty="0">
                <a:solidFill>
                  <a:srgbClr val="0070C0"/>
                </a:solidFill>
              </a:rPr>
              <a:t>LEGALIDAD</a:t>
            </a:r>
            <a:endParaRPr lang="es-CO" altLang="es-CO" dirty="0">
              <a:solidFill>
                <a:srgbClr val="0070C0"/>
              </a:solidFill>
            </a:endParaRPr>
          </a:p>
          <a:p>
            <a:pPr algn="just" eaLnBrk="1" hangingPunct="1"/>
            <a:r>
              <a:rPr lang="es-ES" altLang="es-CO" dirty="0"/>
              <a:t>Art. 6: “Nadie podrá ser investigado ni juzgado sino conforme a la ley procesal vigente al momento de los hechos, con observancia de las formas propias de cada juicio.</a:t>
            </a:r>
            <a:endParaRPr lang="es-CO" altLang="es-CO" dirty="0"/>
          </a:p>
          <a:p>
            <a:pPr algn="just" eaLnBrk="1" hangingPunct="1"/>
            <a:r>
              <a:rPr lang="es-ES" altLang="es-CO" i="1" u="sng" dirty="0"/>
              <a:t>La ley procesal de efectos sustanciales permisiva o favorable</a:t>
            </a:r>
            <a:r>
              <a:rPr lang="es-ES" altLang="es-CO" dirty="0"/>
              <a:t>, aun cuando sea posterior a la actuación, se aplicará de preferencia a la restrictiva o desfavorable…”</a:t>
            </a:r>
            <a:endParaRPr lang="es-CO" altLang="es-CO" dirty="0"/>
          </a:p>
          <a:p>
            <a:pPr eaLnBrk="1" hangingPunct="1"/>
            <a:r>
              <a:rPr lang="es-CO" altLang="es-CO" dirty="0"/>
              <a:t>- Irretroactividad de la ley procesal-</a:t>
            </a:r>
          </a:p>
          <a:p>
            <a:pPr eaLnBrk="1" hangingPunct="1"/>
            <a:r>
              <a:rPr lang="es-CO" altLang="es-CO" dirty="0"/>
              <a:t>Art. 29 C.P.</a:t>
            </a:r>
          </a:p>
        </p:txBody>
      </p:sp>
    </p:spTree>
    <p:extLst>
      <p:ext uri="{BB962C8B-B14F-4D97-AF65-F5344CB8AC3E}">
        <p14:creationId xmlns:p14="http://schemas.microsoft.com/office/powerpoint/2010/main" val="738254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28355" name="Marcador de contenido 2"/>
          <p:cNvSpPr>
            <a:spLocks noGrp="1" noChangeArrowheads="1"/>
          </p:cNvSpPr>
          <p:nvPr>
            <p:ph idx="1"/>
          </p:nvPr>
        </p:nvSpPr>
        <p:spPr>
          <a:xfrm>
            <a:off x="1416050" y="836614"/>
            <a:ext cx="9251950" cy="6021387"/>
          </a:xfrm>
        </p:spPr>
        <p:txBody>
          <a:bodyPr/>
          <a:lstStyle/>
          <a:p>
            <a:pPr eaLnBrk="1" hangingPunct="1"/>
            <a:r>
              <a:rPr lang="es-CO" altLang="es-CO" dirty="0"/>
              <a:t>7.</a:t>
            </a:r>
            <a:r>
              <a:rPr lang="es-ES" altLang="es-CO" dirty="0"/>
              <a:t> </a:t>
            </a:r>
            <a:r>
              <a:rPr lang="es-ES" altLang="es-CO" dirty="0">
                <a:solidFill>
                  <a:srgbClr val="0070C0"/>
                </a:solidFill>
              </a:rPr>
              <a:t>PRESUNCIÓN DE INOCENCIA E IN DUBIO PRO REO</a:t>
            </a:r>
            <a:endParaRPr lang="es-CO" altLang="es-CO" dirty="0">
              <a:solidFill>
                <a:srgbClr val="0070C0"/>
              </a:solidFill>
            </a:endParaRPr>
          </a:p>
          <a:p>
            <a:pPr algn="just" eaLnBrk="1" hangingPunct="1"/>
            <a:r>
              <a:rPr lang="es-ES" altLang="es-CO" dirty="0"/>
              <a:t>Art. 7: “Toda persona se presume inocente y debe ser tratada como tal, mientras no quede en firme decisión judicial definitiva sobre su responsabilidad penal.</a:t>
            </a:r>
            <a:endParaRPr lang="es-CO" altLang="es-CO" dirty="0"/>
          </a:p>
          <a:p>
            <a:pPr algn="just" eaLnBrk="1" hangingPunct="1"/>
            <a:r>
              <a:rPr lang="es-ES" altLang="es-CO" dirty="0"/>
              <a:t>En consecuencia, corresponderá al órgano de persecución penal la carga de la prueba acerca de la responsabilidad penal. La duda que se presente se resolverá a favor del procesado.</a:t>
            </a:r>
            <a:endParaRPr lang="es-CO" altLang="es-CO" dirty="0"/>
          </a:p>
          <a:p>
            <a:pPr algn="just" eaLnBrk="1" hangingPunct="1"/>
            <a:r>
              <a:rPr lang="es-ES" altLang="es-CO" dirty="0"/>
              <a:t>En ningún caso podrá invertirse esta carga probatoria.</a:t>
            </a:r>
            <a:endParaRPr lang="es-CO" altLang="es-CO" dirty="0"/>
          </a:p>
          <a:p>
            <a:pPr algn="just" eaLnBrk="1" hangingPunct="1"/>
            <a:r>
              <a:rPr lang="es-ES" altLang="es-CO" dirty="0"/>
              <a:t>Para proferir sentencia condenatoria deberá existir convencimiento de la responsabilidad penal del acusado, más allá de toda duda.</a:t>
            </a:r>
          </a:p>
          <a:p>
            <a:pPr algn="just" eaLnBrk="1" hangingPunct="1"/>
            <a:r>
              <a:rPr lang="es-CO" altLang="es-CO" dirty="0"/>
              <a:t>Art. 29 C.P.</a:t>
            </a:r>
          </a:p>
          <a:p>
            <a:pPr eaLnBrk="1" hangingPunct="1"/>
            <a:endParaRPr lang="es-CO" altLang="es-CO" dirty="0"/>
          </a:p>
        </p:txBody>
      </p:sp>
    </p:spTree>
    <p:extLst>
      <p:ext uri="{BB962C8B-B14F-4D97-AF65-F5344CB8AC3E}">
        <p14:creationId xmlns:p14="http://schemas.microsoft.com/office/powerpoint/2010/main" val="1439854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01731" name="Marcador de contenido 2">
            <a:extLst>
              <a:ext uri="{FF2B5EF4-FFF2-40B4-BE49-F238E27FC236}">
                <a16:creationId xmlns:a16="http://schemas.microsoft.com/office/drawing/2014/main" id="{59B9BCD9-3B25-41E0-9F02-342A3B844C6D}"/>
              </a:ext>
            </a:extLst>
          </p:cNvPr>
          <p:cNvSpPr>
            <a:spLocks noGrp="1"/>
          </p:cNvSpPr>
          <p:nvPr>
            <p:ph idx="1"/>
          </p:nvPr>
        </p:nvSpPr>
        <p:spPr>
          <a:xfrm>
            <a:off x="1524000" y="836613"/>
            <a:ext cx="9144000" cy="5905500"/>
          </a:xfrm>
        </p:spPr>
        <p:txBody>
          <a:bodyPr rtlCol="0">
            <a:normAutofit/>
          </a:bodyPr>
          <a:lstStyle/>
          <a:p>
            <a:pPr marL="91440" indent="-91440">
              <a:defRPr/>
            </a:pPr>
            <a:r>
              <a:rPr lang="es-CO" altLang="es-CO" dirty="0">
                <a:solidFill>
                  <a:srgbClr val="0070C0"/>
                </a:solidFill>
              </a:rPr>
              <a:t>8.</a:t>
            </a:r>
            <a:r>
              <a:rPr lang="es-ES" dirty="0">
                <a:solidFill>
                  <a:srgbClr val="0070C0"/>
                </a:solidFill>
              </a:rPr>
              <a:t> DEFENSA</a:t>
            </a:r>
            <a:endParaRPr lang="es-CO" altLang="es-CO" dirty="0">
              <a:solidFill>
                <a:srgbClr val="0070C0"/>
              </a:solidFill>
            </a:endParaRPr>
          </a:p>
          <a:p>
            <a:pPr marL="91440" indent="-91440">
              <a:defRPr/>
            </a:pPr>
            <a:r>
              <a:rPr lang="es-ES" dirty="0">
                <a:solidFill>
                  <a:schemeClr val="tx1">
                    <a:lumMod val="85000"/>
                    <a:lumOff val="15000"/>
                  </a:schemeClr>
                </a:solidFill>
              </a:rPr>
              <a:t>Art : “En desarrollo de la actuación, </a:t>
            </a:r>
            <a:r>
              <a:rPr lang="es-ES" u="sng" dirty="0">
                <a:solidFill>
                  <a:schemeClr val="tx1">
                    <a:lumMod val="85000"/>
                    <a:lumOff val="15000"/>
                  </a:schemeClr>
                </a:solidFill>
              </a:rPr>
              <a:t>una vez adquirida la condición de </a:t>
            </a:r>
            <a:r>
              <a:rPr lang="es-ES" b="1" i="1" u="sng" dirty="0">
                <a:solidFill>
                  <a:schemeClr val="tx2">
                    <a:lumMod val="75000"/>
                  </a:schemeClr>
                </a:solidFill>
              </a:rPr>
              <a:t>imputado</a:t>
            </a:r>
            <a:r>
              <a:rPr lang="es-ES" dirty="0">
                <a:solidFill>
                  <a:schemeClr val="tx1">
                    <a:lumMod val="85000"/>
                    <a:lumOff val="15000"/>
                  </a:schemeClr>
                </a:solidFill>
              </a:rPr>
              <a:t>, este tendrá derecho, en plena igualdad respecto del órgano de persecución penal, en lo que aplica a:</a:t>
            </a:r>
            <a:endParaRPr lang="es-CO" dirty="0">
              <a:solidFill>
                <a:schemeClr val="tx1">
                  <a:lumMod val="85000"/>
                  <a:lumOff val="15000"/>
                </a:schemeClr>
              </a:solidFill>
            </a:endParaRPr>
          </a:p>
          <a:p>
            <a:pPr marL="91440" indent="-91440" algn="just">
              <a:defRPr/>
            </a:pPr>
            <a:r>
              <a:rPr lang="es-CO" altLang="es-CO" dirty="0">
                <a:solidFill>
                  <a:schemeClr val="tx1">
                    <a:lumMod val="85000"/>
                    <a:lumOff val="15000"/>
                  </a:schemeClr>
                </a:solidFill>
              </a:rPr>
              <a:t>Autoincriminación,  silencio en contra ni conversaciones de acuerdo, asistencia abogado y traductor, comunicación privada con abogado, conocer los cargos, tiempo para defensa y prórrogas, conocer y controvertir pruebas, juicio con todas garantías y formalidades,  renunciar derecho de silencio y autoincriminación.</a:t>
            </a:r>
          </a:p>
          <a:p>
            <a:pPr marL="91440" indent="-91440" algn="just">
              <a:defRPr/>
            </a:pPr>
            <a:r>
              <a:rPr lang="es-CO" altLang="es-CO" dirty="0">
                <a:solidFill>
                  <a:schemeClr val="tx1">
                    <a:lumMod val="85000"/>
                    <a:lumOff val="15000"/>
                  </a:schemeClr>
                </a:solidFill>
              </a:rPr>
              <a:t>Art. 29 y 33 C.P.</a:t>
            </a:r>
          </a:p>
          <a:p>
            <a:pPr marL="91440" indent="-91440" algn="just">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3909148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01731" name="Marcador de contenido 2">
            <a:extLst>
              <a:ext uri="{FF2B5EF4-FFF2-40B4-BE49-F238E27FC236}">
                <a16:creationId xmlns:a16="http://schemas.microsoft.com/office/drawing/2014/main" id="{457B6664-F304-4A35-AB92-9F90C578EB6F}"/>
              </a:ext>
            </a:extLst>
          </p:cNvPr>
          <p:cNvSpPr>
            <a:spLocks noGrp="1"/>
          </p:cNvSpPr>
          <p:nvPr>
            <p:ph idx="1"/>
          </p:nvPr>
        </p:nvSpPr>
        <p:spPr>
          <a:xfrm>
            <a:off x="1524000" y="1125539"/>
            <a:ext cx="9144000" cy="5399087"/>
          </a:xfrm>
        </p:spPr>
        <p:txBody>
          <a:bodyPr rtlCol="0">
            <a:normAutofit/>
          </a:bodyPr>
          <a:lstStyle/>
          <a:p>
            <a:pPr marL="91440" indent="-91440">
              <a:defRPr/>
            </a:pPr>
            <a:r>
              <a:rPr lang="es-ES" dirty="0">
                <a:solidFill>
                  <a:srgbClr val="0070C0"/>
                </a:solidFill>
              </a:rPr>
              <a:t>9. ORALIDAD</a:t>
            </a:r>
          </a:p>
          <a:p>
            <a:pPr marL="91440" indent="-91440" algn="just">
              <a:defRPr/>
            </a:pPr>
            <a:r>
              <a:rPr lang="es-ES" dirty="0">
                <a:solidFill>
                  <a:schemeClr val="tx1">
                    <a:lumMod val="85000"/>
                    <a:lumOff val="15000"/>
                  </a:schemeClr>
                </a:solidFill>
              </a:rPr>
              <a:t>Art. 9 : “La actuación procesal </a:t>
            </a:r>
            <a:r>
              <a:rPr lang="es-ES" b="1" i="1" u="sng" dirty="0">
                <a:solidFill>
                  <a:schemeClr val="tx2">
                    <a:lumMod val="75000"/>
                  </a:schemeClr>
                </a:solidFill>
              </a:rPr>
              <a:t>será oral </a:t>
            </a:r>
            <a:r>
              <a:rPr lang="es-ES" dirty="0">
                <a:solidFill>
                  <a:schemeClr val="tx1">
                    <a:lumMod val="85000"/>
                    <a:lumOff val="15000"/>
                  </a:schemeClr>
                </a:solidFill>
              </a:rPr>
              <a:t>y en su realización se utilizarán los medios técnicos disponibles que permitan imprimirle mayor agilidad y fidelidad, sin perjuicio de conservar registro de lo acontecido. A estos efectos se dejará constancia de la actuación.”</a:t>
            </a:r>
            <a:endParaRPr 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1501808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30403" name="Marcador de contenido 2">
            <a:extLst>
              <a:ext uri="{FF2B5EF4-FFF2-40B4-BE49-F238E27FC236}">
                <a16:creationId xmlns:a16="http://schemas.microsoft.com/office/drawing/2014/main" id="{14BDB164-4C73-4093-8404-C5E93C49E92E}"/>
              </a:ext>
            </a:extLst>
          </p:cNvPr>
          <p:cNvSpPr>
            <a:spLocks noGrp="1"/>
          </p:cNvSpPr>
          <p:nvPr>
            <p:ph idx="1"/>
          </p:nvPr>
        </p:nvSpPr>
        <p:spPr>
          <a:xfrm>
            <a:off x="1524000" y="1125539"/>
            <a:ext cx="9144000" cy="5399087"/>
          </a:xfrm>
        </p:spPr>
        <p:txBody>
          <a:bodyPr rtlCol="0">
            <a:normAutofit/>
          </a:bodyPr>
          <a:lstStyle/>
          <a:p>
            <a:pPr marL="91440" indent="-91440">
              <a:defRPr/>
            </a:pPr>
            <a:r>
              <a:rPr lang="es-CO" altLang="es-CO" dirty="0">
                <a:solidFill>
                  <a:srgbClr val="0070C0"/>
                </a:solidFill>
              </a:rPr>
              <a:t>12.</a:t>
            </a:r>
            <a:r>
              <a:rPr lang="es-ES" altLang="es-CO" dirty="0">
                <a:solidFill>
                  <a:srgbClr val="0070C0"/>
                </a:solidFill>
              </a:rPr>
              <a:t> LEALTAD</a:t>
            </a:r>
            <a:endParaRPr lang="es-CO" altLang="es-CO" dirty="0">
              <a:solidFill>
                <a:srgbClr val="0070C0"/>
              </a:solidFill>
            </a:endParaRPr>
          </a:p>
          <a:p>
            <a:pPr marL="91440" indent="-91440" algn="just">
              <a:defRPr/>
            </a:pPr>
            <a:r>
              <a:rPr lang="es-ES" altLang="es-CO" dirty="0">
                <a:solidFill>
                  <a:schemeClr val="tx1">
                    <a:lumMod val="85000"/>
                    <a:lumOff val="15000"/>
                  </a:schemeClr>
                </a:solidFill>
              </a:rPr>
              <a:t>Art. 12: “Todos los que intervienen en la actuación, sin excepción alguna, están en el deber de obrar con </a:t>
            </a:r>
            <a:r>
              <a:rPr lang="es-ES" altLang="es-CO" dirty="0">
                <a:solidFill>
                  <a:schemeClr val="bg1">
                    <a:lumMod val="40000"/>
                    <a:lumOff val="60000"/>
                  </a:schemeClr>
                </a:solidFill>
              </a:rPr>
              <a:t>absoluta lealtad y buena fe.”</a:t>
            </a:r>
          </a:p>
          <a:p>
            <a:pPr marL="91440" indent="-91440" algn="just">
              <a:defRPr/>
            </a:pPr>
            <a:r>
              <a:rPr lang="es-ES" altLang="es-CO" dirty="0">
                <a:solidFill>
                  <a:schemeClr val="tx2">
                    <a:lumMod val="75000"/>
                  </a:schemeClr>
                </a:solidFill>
              </a:rPr>
              <a:t>Sanción por el juez actos de deslealtad.</a:t>
            </a:r>
          </a:p>
          <a:p>
            <a:pPr marL="91440" indent="-91440" algn="just">
              <a:defRPr/>
            </a:pPr>
            <a:endParaRPr lang="es-ES" altLang="es-CO" dirty="0">
              <a:solidFill>
                <a:schemeClr val="tx1">
                  <a:lumMod val="85000"/>
                  <a:lumOff val="15000"/>
                </a:schemeClr>
              </a:solidFill>
            </a:endParaRPr>
          </a:p>
          <a:p>
            <a:pPr marL="91440" indent="-91440" algn="just">
              <a:defRPr/>
            </a:pPr>
            <a:r>
              <a:rPr lang="es-ES" altLang="es-CO" b="1" dirty="0">
                <a:solidFill>
                  <a:schemeClr val="tx1">
                    <a:lumMod val="85000"/>
                    <a:lumOff val="15000"/>
                  </a:schemeClr>
                </a:solidFill>
              </a:rPr>
              <a:t>Artículo 83 C.P. “</a:t>
            </a:r>
            <a:r>
              <a:rPr lang="es-ES" altLang="es-CO" dirty="0">
                <a:solidFill>
                  <a:schemeClr val="tx1">
                    <a:lumMod val="85000"/>
                    <a:lumOff val="15000"/>
                  </a:schemeClr>
                </a:solidFill>
              </a:rPr>
              <a:t>Las actuaciones de los particulares y de las autoridades públicas deberán ceñirse a los postulados de la buena fe, la cual se presumirá en todas las gestiones que aquellos adelanten ante éstas”</a:t>
            </a: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6598690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34499"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13.</a:t>
            </a:r>
            <a:r>
              <a:rPr lang="es-ES" altLang="es-CO" dirty="0">
                <a:solidFill>
                  <a:srgbClr val="0070C0"/>
                </a:solidFill>
              </a:rPr>
              <a:t> GRATUIDAD</a:t>
            </a:r>
            <a:endParaRPr lang="es-CO" altLang="es-CO" dirty="0">
              <a:solidFill>
                <a:srgbClr val="0070C0"/>
              </a:solidFill>
            </a:endParaRPr>
          </a:p>
          <a:p>
            <a:pPr eaLnBrk="1" hangingPunct="1"/>
            <a:r>
              <a:rPr lang="es-ES" altLang="es-CO" dirty="0"/>
              <a:t>Art. 13: “La actuación procesal no causará erogación alguna a quienes en ella intervengan, en cuanto al servicio que presta la administración de justicia.”</a:t>
            </a:r>
            <a:endParaRPr lang="es-CO" altLang="es-CO" dirty="0"/>
          </a:p>
          <a:p>
            <a:pPr eaLnBrk="1" hangingPunct="1"/>
            <a:endParaRPr lang="es-CO" altLang="es-CO" dirty="0"/>
          </a:p>
        </p:txBody>
      </p:sp>
    </p:spTree>
    <p:extLst>
      <p:ext uri="{BB962C8B-B14F-4D97-AF65-F5344CB8AC3E}">
        <p14:creationId xmlns:p14="http://schemas.microsoft.com/office/powerpoint/2010/main" val="2477963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35523" name="Marcador de contenido 2"/>
          <p:cNvSpPr>
            <a:spLocks noGrp="1" noChangeArrowheads="1"/>
          </p:cNvSpPr>
          <p:nvPr>
            <p:ph idx="1"/>
          </p:nvPr>
        </p:nvSpPr>
        <p:spPr>
          <a:xfrm>
            <a:off x="1703389" y="1052514"/>
            <a:ext cx="8713787" cy="5805487"/>
          </a:xfrm>
        </p:spPr>
        <p:txBody>
          <a:bodyPr/>
          <a:lstStyle/>
          <a:p>
            <a:pPr eaLnBrk="1" hangingPunct="1"/>
            <a:r>
              <a:rPr lang="es-CO" altLang="es-CO" dirty="0">
                <a:solidFill>
                  <a:srgbClr val="0070C0"/>
                </a:solidFill>
              </a:rPr>
              <a:t>14. INTIMIDAD</a:t>
            </a:r>
          </a:p>
          <a:p>
            <a:pPr algn="just" eaLnBrk="1" hangingPunct="1"/>
            <a:r>
              <a:rPr lang="es-ES" altLang="es-CO" dirty="0"/>
              <a:t>Art. 14: “Toda persona tiene derecho al respeto de su intimidad. Nadie podrá ser molestado en su vida privada.</a:t>
            </a:r>
            <a:endParaRPr lang="es-CO" altLang="es-CO" dirty="0"/>
          </a:p>
          <a:p>
            <a:pPr algn="just" eaLnBrk="1" hangingPunct="1"/>
            <a:r>
              <a:rPr lang="es-ES" altLang="es-CO" dirty="0"/>
              <a:t>No podrán hacerse registros, allanamientos ni incautaciones en domicilio, residencia, o lugar de trabajo, sino en virtud de orden escrita del Fiscal General de la Nación o su delegado, con arreglo de las formalidades y motivos previamente definidos en este código. Se entienden excluidas las situaciones de flagrancia y demás contempladas por la ley” - Bases de datos y comunicaciones - Juez de Control de Garantías</a:t>
            </a:r>
          </a:p>
          <a:p>
            <a:pPr algn="just" eaLnBrk="1" hangingPunct="1"/>
            <a:r>
              <a:rPr lang="es-ES" altLang="es-CO" dirty="0"/>
              <a:t>Art. 28 C.P.</a:t>
            </a:r>
            <a:endParaRPr lang="es-CO" altLang="es-CO" dirty="0"/>
          </a:p>
        </p:txBody>
      </p:sp>
    </p:spTree>
    <p:extLst>
      <p:ext uri="{BB962C8B-B14F-4D97-AF65-F5344CB8AC3E}">
        <p14:creationId xmlns:p14="http://schemas.microsoft.com/office/powerpoint/2010/main" val="13686354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36547"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15. </a:t>
            </a:r>
            <a:r>
              <a:rPr lang="es-ES" altLang="es-CO" dirty="0">
                <a:solidFill>
                  <a:srgbClr val="0070C0"/>
                </a:solidFill>
              </a:rPr>
              <a:t>CONTRADICCIÓN</a:t>
            </a:r>
            <a:endParaRPr lang="es-CO" altLang="es-CO" dirty="0">
              <a:solidFill>
                <a:srgbClr val="0070C0"/>
              </a:solidFill>
            </a:endParaRPr>
          </a:p>
          <a:p>
            <a:pPr algn="just" eaLnBrk="1" hangingPunct="1"/>
            <a:r>
              <a:rPr lang="es-ES" altLang="es-CO" dirty="0"/>
              <a:t>Art. 15: “Las partes tendrán derecho a conocer y controvertir las pruebas, así como a intervenir en su formación, tanto las que sean producidas o incorporadas en el juicio oral y en el incidente de reparación integral, </a:t>
            </a:r>
            <a:r>
              <a:rPr lang="es-ES" altLang="es-CO" u="sng" dirty="0"/>
              <a:t>como las que se practiquen en forma anticipada</a:t>
            </a:r>
            <a:r>
              <a:rPr lang="es-ES" altLang="es-CO" dirty="0"/>
              <a:t>.</a:t>
            </a:r>
            <a:endParaRPr lang="es-CO" altLang="es-CO" dirty="0"/>
          </a:p>
          <a:p>
            <a:pPr eaLnBrk="1" hangingPunct="1"/>
            <a:r>
              <a:rPr lang="es-CO" altLang="es-CO" dirty="0"/>
              <a:t>Conocerá de todo en el escrito de acusación.</a:t>
            </a:r>
          </a:p>
          <a:p>
            <a:pPr eaLnBrk="1" hangingPunct="1"/>
            <a:r>
              <a:rPr lang="es-CO" altLang="es-CO" dirty="0"/>
              <a:t>Art. 29 C.P.</a:t>
            </a:r>
          </a:p>
          <a:p>
            <a:pPr eaLnBrk="1" hangingPunct="1"/>
            <a:endParaRPr lang="es-CO" altLang="es-CO" dirty="0"/>
          </a:p>
          <a:p>
            <a:pPr eaLnBrk="1" hangingPunct="1"/>
            <a:endParaRPr lang="es-CO" altLang="es-CO" dirty="0"/>
          </a:p>
        </p:txBody>
      </p:sp>
    </p:spTree>
    <p:extLst>
      <p:ext uri="{BB962C8B-B14F-4D97-AF65-F5344CB8AC3E}">
        <p14:creationId xmlns:p14="http://schemas.microsoft.com/office/powerpoint/2010/main" val="3431431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37571"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16. </a:t>
            </a:r>
            <a:r>
              <a:rPr lang="es-ES" altLang="es-CO" dirty="0">
                <a:solidFill>
                  <a:srgbClr val="0070C0"/>
                </a:solidFill>
              </a:rPr>
              <a:t>INMEDIACIÓN</a:t>
            </a:r>
            <a:endParaRPr lang="es-CO" altLang="es-CO" dirty="0">
              <a:solidFill>
                <a:srgbClr val="0070C0"/>
              </a:solidFill>
            </a:endParaRPr>
          </a:p>
          <a:p>
            <a:pPr algn="just" eaLnBrk="1" hangingPunct="1"/>
            <a:r>
              <a:rPr lang="es-ES" altLang="es-CO" dirty="0"/>
              <a:t>Art. 16: “En el juicio únicamente se estimará como prueba la que haya sido producida o incorporada en forma pública, oral, concentrada, y sujeta a confrontación y contradicción ante el juez de conocimiento. En ningún caso podrá comisionarse para la práctica de pruebas. </a:t>
            </a:r>
            <a:r>
              <a:rPr lang="es-ES" altLang="es-CO" u="sng" dirty="0"/>
              <a:t>Sin embargo, en las circunstancias excepcionalmente previstas en este código, podrá tenerse como prueba la producida o incorporada de forma anticipada durante la audiencia ante el juez de control de garantías”</a:t>
            </a:r>
          </a:p>
          <a:p>
            <a:pPr algn="just" eaLnBrk="1" hangingPunct="1"/>
            <a:r>
              <a:rPr lang="es-CO" altLang="es-CO" dirty="0"/>
              <a:t>Art. 29 C.P.</a:t>
            </a:r>
          </a:p>
          <a:p>
            <a:pPr algn="just" eaLnBrk="1" hangingPunct="1"/>
            <a:endParaRPr lang="es-ES" altLang="es-CO" u="sng" dirty="0"/>
          </a:p>
          <a:p>
            <a:pPr algn="just" eaLnBrk="1" hangingPunct="1"/>
            <a:endParaRPr lang="es-CO" altLang="es-CO" dirty="0"/>
          </a:p>
        </p:txBody>
      </p:sp>
    </p:spTree>
    <p:extLst>
      <p:ext uri="{BB962C8B-B14F-4D97-AF65-F5344CB8AC3E}">
        <p14:creationId xmlns:p14="http://schemas.microsoft.com/office/powerpoint/2010/main" val="811238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38595"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17. </a:t>
            </a:r>
            <a:r>
              <a:rPr lang="es-ES" altLang="es-CO" dirty="0">
                <a:solidFill>
                  <a:srgbClr val="0070C0"/>
                </a:solidFill>
              </a:rPr>
              <a:t>CONCENTRACIÓN. </a:t>
            </a:r>
            <a:endParaRPr lang="es-CO" altLang="es-CO" dirty="0">
              <a:solidFill>
                <a:srgbClr val="0070C0"/>
              </a:solidFill>
            </a:endParaRPr>
          </a:p>
          <a:p>
            <a:pPr algn="just" eaLnBrk="1" hangingPunct="1"/>
            <a:r>
              <a:rPr lang="es-ES" altLang="es-CO" dirty="0"/>
              <a:t>Art. 17: “Durante la actuación procesal la práctica de pruebas y el debate deberán realizarse de manera continua, con preferencia en un mismo día; si ello no fuere posible se hará en días consecutivos, </a:t>
            </a:r>
            <a:r>
              <a:rPr lang="es-ES" altLang="es-CO" i="1" u="sng" dirty="0"/>
              <a:t>sin perjuicio de que el juez que dirija la audiencia excepcionalmente la suspenda por un término hasta de treinta (30) días, si se presentaren circunstancias especiales que lo justifiquen. En todo caso el juez velará porque no surjan otras audiencias concurrentes, de modo que concentre su atención en un solo asunto.”</a:t>
            </a:r>
            <a:endParaRPr lang="es-CO" altLang="es-CO" i="1" u="sng" dirty="0"/>
          </a:p>
          <a:p>
            <a:pPr eaLnBrk="1" hangingPunct="1"/>
            <a:endParaRPr lang="es-CO" altLang="es-CO" dirty="0"/>
          </a:p>
        </p:txBody>
      </p:sp>
    </p:spTree>
    <p:extLst>
      <p:ext uri="{BB962C8B-B14F-4D97-AF65-F5344CB8AC3E}">
        <p14:creationId xmlns:p14="http://schemas.microsoft.com/office/powerpoint/2010/main" val="3222261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01731" name="Marcador de contenido 2">
            <a:extLst>
              <a:ext uri="{FF2B5EF4-FFF2-40B4-BE49-F238E27FC236}">
                <a16:creationId xmlns:a16="http://schemas.microsoft.com/office/drawing/2014/main" id="{A4D567BC-024F-4A52-B373-5A067B7B0E40}"/>
              </a:ext>
            </a:extLst>
          </p:cNvPr>
          <p:cNvSpPr>
            <a:spLocks noGrp="1"/>
          </p:cNvSpPr>
          <p:nvPr>
            <p:ph idx="1"/>
          </p:nvPr>
        </p:nvSpPr>
        <p:spPr>
          <a:xfrm>
            <a:off x="1524000" y="908050"/>
            <a:ext cx="9144000" cy="5949950"/>
          </a:xfrm>
        </p:spPr>
        <p:txBody>
          <a:bodyPr rtlCol="0">
            <a:normAutofit/>
          </a:bodyPr>
          <a:lstStyle/>
          <a:p>
            <a:pPr marL="91440" indent="-91440">
              <a:defRPr/>
            </a:pPr>
            <a:r>
              <a:rPr lang="es-CO" altLang="es-CO" dirty="0">
                <a:solidFill>
                  <a:srgbClr val="0070C0"/>
                </a:solidFill>
                <a:highlight>
                  <a:srgbClr val="FFFF00"/>
                </a:highlight>
              </a:rPr>
              <a:t>18.</a:t>
            </a:r>
            <a:r>
              <a:rPr lang="es-ES" dirty="0">
                <a:solidFill>
                  <a:srgbClr val="0070C0"/>
                </a:solidFill>
                <a:highlight>
                  <a:srgbClr val="FFFF00"/>
                </a:highlight>
              </a:rPr>
              <a:t> PUBLICIDAD</a:t>
            </a:r>
            <a:endParaRPr lang="es-CO" altLang="es-CO" dirty="0">
              <a:solidFill>
                <a:srgbClr val="0070C0"/>
              </a:solidFill>
              <a:highlight>
                <a:srgbClr val="FFFF00"/>
              </a:highlight>
            </a:endParaRPr>
          </a:p>
          <a:p>
            <a:pPr marL="91440" indent="-91440" algn="just">
              <a:defRPr/>
            </a:pPr>
            <a:r>
              <a:rPr lang="es-ES" dirty="0">
                <a:solidFill>
                  <a:schemeClr val="tx1">
                    <a:lumMod val="85000"/>
                    <a:lumOff val="15000"/>
                  </a:schemeClr>
                </a:solidFill>
              </a:rPr>
              <a:t>Art. 18: “</a:t>
            </a:r>
            <a:r>
              <a:rPr lang="es-ES" b="1" dirty="0">
                <a:solidFill>
                  <a:schemeClr val="tx2">
                    <a:lumMod val="75000"/>
                  </a:schemeClr>
                </a:solidFill>
                <a:highlight>
                  <a:srgbClr val="00FF00"/>
                </a:highlight>
              </a:rPr>
              <a:t>La actuación procesal será pública</a:t>
            </a:r>
            <a:r>
              <a:rPr lang="es-ES" dirty="0">
                <a:solidFill>
                  <a:schemeClr val="tx1">
                    <a:lumMod val="85000"/>
                    <a:lumOff val="15000"/>
                  </a:schemeClr>
                </a:solidFill>
                <a:highlight>
                  <a:srgbClr val="00FF00"/>
                </a:highlight>
              </a:rPr>
              <a:t>. </a:t>
            </a:r>
            <a:r>
              <a:rPr lang="es-ES" dirty="0">
                <a:solidFill>
                  <a:schemeClr val="tx1">
                    <a:lumMod val="85000"/>
                    <a:lumOff val="15000"/>
                  </a:schemeClr>
                </a:solidFill>
              </a:rPr>
              <a:t>Tendrán acceso a ella, además de los intervinientes, los medios de comunicación y la comunidad en general. </a:t>
            </a:r>
            <a:r>
              <a:rPr lang="es-ES" u="sng" dirty="0">
                <a:solidFill>
                  <a:schemeClr val="tx1">
                    <a:lumMod val="85000"/>
                    <a:lumOff val="15000"/>
                  </a:schemeClr>
                </a:solidFill>
              </a:rPr>
              <a:t>Se exceptúan los casos en los cuales el juez considere que la publicidad de los procedimientos pone en peligro a las víctimas, jurados, testigos, peritos y demás intervinientes; se afecte la seguridad nacional; se exponga a un daño psicológico a los menores de edad que deban intervenir; se menoscabe el derecho del acusado a un juicio justo; o se comprometa seriamente el éxito de la investigación.”</a:t>
            </a:r>
          </a:p>
          <a:p>
            <a:pPr marL="91440" indent="-91440" algn="just">
              <a:defRPr/>
            </a:pPr>
            <a:r>
              <a:rPr lang="es-CO" altLang="es-CO" dirty="0">
                <a:solidFill>
                  <a:schemeClr val="tx1">
                    <a:lumMod val="85000"/>
                    <a:lumOff val="15000"/>
                  </a:schemeClr>
                </a:solidFill>
              </a:rPr>
              <a:t>Art. 29 C.P</a:t>
            </a:r>
          </a:p>
          <a:p>
            <a:pPr marL="91440" indent="-91440" algn="just">
              <a:defRPr/>
            </a:pPr>
            <a:r>
              <a:rPr lang="es-CO" u="sng" dirty="0">
                <a:solidFill>
                  <a:schemeClr val="accent2">
                    <a:lumMod val="75000"/>
                  </a:schemeClr>
                </a:solidFill>
              </a:rPr>
              <a:t>Art. 153 LIA- reserva</a:t>
            </a:r>
          </a:p>
          <a:p>
            <a:pPr marL="91440" indent="-91440" algn="just">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5058802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40643"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19. </a:t>
            </a:r>
            <a:r>
              <a:rPr lang="es-ES" altLang="es-CO" dirty="0">
                <a:solidFill>
                  <a:srgbClr val="0070C0"/>
                </a:solidFill>
              </a:rPr>
              <a:t>JUEZ NATURAL</a:t>
            </a:r>
            <a:endParaRPr lang="es-CO" altLang="es-CO" dirty="0">
              <a:solidFill>
                <a:srgbClr val="0070C0"/>
              </a:solidFill>
            </a:endParaRPr>
          </a:p>
          <a:p>
            <a:pPr algn="just" eaLnBrk="1" hangingPunct="1"/>
            <a:r>
              <a:rPr lang="es-ES" altLang="es-CO" dirty="0"/>
              <a:t>Art. 19: “Nadie podrá ser juzgado por juez o tribunal ad hoc o especial, instituido con posterioridad a la comisión de un delito por fuera de la estructura judicial ordinaria.”</a:t>
            </a:r>
          </a:p>
          <a:p>
            <a:pPr algn="just" eaLnBrk="1" hangingPunct="1"/>
            <a:r>
              <a:rPr lang="es-CO" altLang="es-CO" dirty="0"/>
              <a:t>Art. 29 C.P</a:t>
            </a:r>
            <a:endParaRPr lang="es-CO" altLang="es-CO" u="sng" dirty="0"/>
          </a:p>
          <a:p>
            <a:pPr algn="just" eaLnBrk="1" hangingPunct="1"/>
            <a:endParaRPr lang="es-CO" altLang="es-CO" dirty="0"/>
          </a:p>
          <a:p>
            <a:pPr eaLnBrk="1" hangingPunct="1"/>
            <a:endParaRPr lang="es-CO" altLang="es-CO" dirty="0"/>
          </a:p>
        </p:txBody>
      </p:sp>
    </p:spTree>
    <p:extLst>
      <p:ext uri="{BB962C8B-B14F-4D97-AF65-F5344CB8AC3E}">
        <p14:creationId xmlns:p14="http://schemas.microsoft.com/office/powerpoint/2010/main" val="14446915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ítulo 1"/>
          <p:cNvSpPr>
            <a:spLocks noGrp="1" noChangeArrowheads="1"/>
          </p:cNvSpPr>
          <p:nvPr>
            <p:ph type="title"/>
          </p:nvPr>
        </p:nvSpPr>
        <p:spPr>
          <a:xfrm>
            <a:off x="1524000" y="0"/>
            <a:ext cx="9251950" cy="908050"/>
          </a:xfrm>
        </p:spPr>
        <p:txBody>
          <a:bodyPr/>
          <a:lstStyle/>
          <a:p>
            <a:pPr algn="just" eaLnBrk="1" hangingPunct="1"/>
            <a:r>
              <a:rPr lang="es-ES" altLang="es-CO" sz="3400"/>
              <a:t>PRINCIPIOS DEL DERECHO PROCESAL PENAL</a:t>
            </a:r>
          </a:p>
        </p:txBody>
      </p:sp>
      <p:sp>
        <p:nvSpPr>
          <p:cNvPr id="241667" name="Marcador de contenido 2"/>
          <p:cNvSpPr>
            <a:spLocks noGrp="1" noChangeArrowheads="1"/>
          </p:cNvSpPr>
          <p:nvPr>
            <p:ph idx="1"/>
          </p:nvPr>
        </p:nvSpPr>
        <p:spPr>
          <a:xfrm>
            <a:off x="1524000" y="1125539"/>
            <a:ext cx="9144000" cy="5399087"/>
          </a:xfrm>
        </p:spPr>
        <p:txBody>
          <a:bodyPr/>
          <a:lstStyle/>
          <a:p>
            <a:pPr eaLnBrk="1" hangingPunct="1"/>
            <a:r>
              <a:rPr lang="es-CO" altLang="es-CO" dirty="0">
                <a:solidFill>
                  <a:srgbClr val="0070C0"/>
                </a:solidFill>
              </a:rPr>
              <a:t>20. </a:t>
            </a:r>
            <a:r>
              <a:rPr lang="es-ES" altLang="es-CO" dirty="0">
                <a:solidFill>
                  <a:srgbClr val="0070C0"/>
                </a:solidFill>
              </a:rPr>
              <a:t>DOBLE INSTANCIA</a:t>
            </a:r>
            <a:endParaRPr lang="es-CO" altLang="es-CO" dirty="0">
              <a:solidFill>
                <a:srgbClr val="0070C0"/>
              </a:solidFill>
            </a:endParaRPr>
          </a:p>
          <a:p>
            <a:pPr algn="just" eaLnBrk="1" hangingPunct="1"/>
            <a:r>
              <a:rPr lang="es-ES" altLang="es-CO" dirty="0"/>
              <a:t>Art. 20: “Las sentencias y los autos que se refieran a la libertad del imputado o acusado, que afecten la práctica de las pruebas o que tengan efectos patrimoniales, salvo las excepciones previstas en este código, serán susceptibles del recurso de apelación.</a:t>
            </a:r>
            <a:endParaRPr lang="es-CO" altLang="es-CO" dirty="0"/>
          </a:p>
          <a:p>
            <a:pPr algn="just" eaLnBrk="1" hangingPunct="1"/>
            <a:r>
              <a:rPr lang="es-ES" altLang="es-CO" dirty="0"/>
              <a:t>El superior no podrá agravar la situación del apelante único.”  - </a:t>
            </a:r>
            <a:r>
              <a:rPr lang="es-ES" altLang="es-CO" dirty="0" err="1"/>
              <a:t>reformatio</a:t>
            </a:r>
            <a:r>
              <a:rPr lang="es-ES" altLang="es-CO" dirty="0"/>
              <a:t> in </a:t>
            </a:r>
            <a:r>
              <a:rPr lang="es-ES" altLang="es-CO" dirty="0" err="1"/>
              <a:t>pejus</a:t>
            </a:r>
            <a:r>
              <a:rPr lang="es-ES" altLang="es-CO" dirty="0"/>
              <a:t>.</a:t>
            </a:r>
          </a:p>
          <a:p>
            <a:pPr algn="just" eaLnBrk="1" hangingPunct="1"/>
            <a:r>
              <a:rPr lang="es-ES" altLang="es-CO" dirty="0"/>
              <a:t>Art. 29 C.P.</a:t>
            </a:r>
            <a:endParaRPr lang="es-CO" altLang="es-CO" dirty="0"/>
          </a:p>
          <a:p>
            <a:pPr eaLnBrk="1" hangingPunct="1"/>
            <a:endParaRPr lang="es-CO" altLang="es-CO" dirty="0"/>
          </a:p>
        </p:txBody>
      </p:sp>
    </p:spTree>
    <p:extLst>
      <p:ext uri="{BB962C8B-B14F-4D97-AF65-F5344CB8AC3E}">
        <p14:creationId xmlns:p14="http://schemas.microsoft.com/office/powerpoint/2010/main" val="35939629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ítulo 1"/>
          <p:cNvSpPr>
            <a:spLocks noGrp="1" noChangeArrowheads="1"/>
          </p:cNvSpPr>
          <p:nvPr>
            <p:ph type="title"/>
          </p:nvPr>
        </p:nvSpPr>
        <p:spPr>
          <a:xfrm>
            <a:off x="1362076" y="0"/>
            <a:ext cx="9251950" cy="908050"/>
          </a:xfrm>
        </p:spPr>
        <p:txBody>
          <a:bodyPr/>
          <a:lstStyle/>
          <a:p>
            <a:pPr algn="just" eaLnBrk="1" hangingPunct="1"/>
            <a:r>
              <a:rPr lang="es-ES" altLang="es-CO" sz="3400"/>
              <a:t>PRINCIPIOS DEL DERECHO PROCESAL PENAL</a:t>
            </a:r>
          </a:p>
        </p:txBody>
      </p:sp>
      <p:sp>
        <p:nvSpPr>
          <p:cNvPr id="242691" name="Marcador de contenido 2"/>
          <p:cNvSpPr>
            <a:spLocks noGrp="1" noChangeArrowheads="1"/>
          </p:cNvSpPr>
          <p:nvPr>
            <p:ph idx="1"/>
          </p:nvPr>
        </p:nvSpPr>
        <p:spPr>
          <a:xfrm>
            <a:off x="1703389" y="908050"/>
            <a:ext cx="8569325" cy="6121400"/>
          </a:xfrm>
        </p:spPr>
        <p:txBody>
          <a:bodyPr/>
          <a:lstStyle/>
          <a:p>
            <a:pPr eaLnBrk="1" hangingPunct="1"/>
            <a:r>
              <a:rPr lang="es-CO" altLang="es-CO" dirty="0">
                <a:solidFill>
                  <a:srgbClr val="0070C0"/>
                </a:solidFill>
              </a:rPr>
              <a:t>21. </a:t>
            </a:r>
            <a:r>
              <a:rPr lang="es-ES" altLang="es-CO" dirty="0">
                <a:solidFill>
                  <a:srgbClr val="0070C0"/>
                </a:solidFill>
              </a:rPr>
              <a:t>COSA JUZGADA. </a:t>
            </a:r>
            <a:endParaRPr lang="es-CO" altLang="es-CO" dirty="0">
              <a:solidFill>
                <a:srgbClr val="0070C0"/>
              </a:solidFill>
            </a:endParaRPr>
          </a:p>
          <a:p>
            <a:pPr algn="just" eaLnBrk="1" hangingPunct="1"/>
            <a:r>
              <a:rPr lang="es-ES" altLang="es-CO" dirty="0"/>
              <a:t>Art. 21: “La persona cuya situación jurídica haya sido definida por sentencia ejecutoriada o providencia que tenga la misma fuerza vinculante, no será sometida a nueva investigación o juzgamiento por los mismos hechos, …”</a:t>
            </a:r>
          </a:p>
          <a:p>
            <a:pPr algn="just" eaLnBrk="1" hangingPunct="1"/>
            <a:r>
              <a:rPr lang="es-ES" altLang="es-CO" dirty="0"/>
              <a:t>Salvo fraude o violencia - violaciones a los derechos humanos o infracciones graves al Derecho Internacional Humanitario sentencia internacional aceptado por Colombia.</a:t>
            </a:r>
          </a:p>
          <a:p>
            <a:pPr algn="just" eaLnBrk="1" hangingPunct="1"/>
            <a:r>
              <a:rPr lang="es-ES" altLang="es-CO" dirty="0"/>
              <a:t>Art. 29 C.P.</a:t>
            </a:r>
            <a:endParaRPr lang="es-CO" altLang="es-CO" dirty="0"/>
          </a:p>
          <a:p>
            <a:pPr eaLnBrk="1" hangingPunct="1"/>
            <a:endParaRPr lang="es-CO" altLang="es-CO" dirty="0"/>
          </a:p>
        </p:txBody>
      </p:sp>
    </p:spTree>
    <p:extLst>
      <p:ext uri="{BB962C8B-B14F-4D97-AF65-F5344CB8AC3E}">
        <p14:creationId xmlns:p14="http://schemas.microsoft.com/office/powerpoint/2010/main" val="6101469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77DBF2-DF59-4202-9013-5A89AFF4FC17}"/>
              </a:ext>
            </a:extLst>
          </p:cNvPr>
          <p:cNvSpPr>
            <a:spLocks noGrp="1"/>
          </p:cNvSpPr>
          <p:nvPr>
            <p:ph type="title"/>
          </p:nvPr>
        </p:nvSpPr>
        <p:spPr>
          <a:xfrm>
            <a:off x="1524000" y="0"/>
            <a:ext cx="9251950" cy="908050"/>
          </a:xfrm>
        </p:spPr>
        <p:txBody>
          <a:bodyPr>
            <a:normAutofit fontScale="90000"/>
          </a:bodyPr>
          <a:lstStyle/>
          <a:p>
            <a:pPr algn="just">
              <a:defRPr/>
            </a:pPr>
            <a:r>
              <a:rPr lang="es-ES" sz="3400" dirty="0">
                <a:highlight>
                  <a:srgbClr val="FFFF00"/>
                </a:highlight>
              </a:rPr>
              <a:t>PRINCIPIOS DE LA JUSTICIA PENAL DE ADOLESCENTES</a:t>
            </a:r>
          </a:p>
        </p:txBody>
      </p:sp>
      <p:sp>
        <p:nvSpPr>
          <p:cNvPr id="246787" name="Marcador de contenido 2">
            <a:extLst>
              <a:ext uri="{FF2B5EF4-FFF2-40B4-BE49-F238E27FC236}">
                <a16:creationId xmlns:a16="http://schemas.microsoft.com/office/drawing/2014/main" id="{2325DE8E-1B12-4B78-B33B-CC908604309E}"/>
              </a:ext>
            </a:extLst>
          </p:cNvPr>
          <p:cNvSpPr>
            <a:spLocks noGrp="1"/>
          </p:cNvSpPr>
          <p:nvPr>
            <p:ph idx="1"/>
          </p:nvPr>
        </p:nvSpPr>
        <p:spPr>
          <a:xfrm>
            <a:off x="1774825" y="1125538"/>
            <a:ext cx="8642350" cy="5326062"/>
          </a:xfrm>
        </p:spPr>
        <p:txBody>
          <a:bodyPr rtlCol="0">
            <a:normAutofit lnSpcReduction="10000"/>
          </a:bodyPr>
          <a:lstStyle/>
          <a:p>
            <a:pPr marL="91440" indent="-91440">
              <a:defRPr/>
            </a:pPr>
            <a:r>
              <a:rPr lang="es-CO" altLang="es-CO" b="1" dirty="0">
                <a:solidFill>
                  <a:schemeClr val="accent2"/>
                </a:solidFill>
              </a:rPr>
              <a:t>DEBIDO PROCESO MODALIZADO</a:t>
            </a:r>
          </a:p>
          <a:p>
            <a:pPr marL="91440" indent="-91440">
              <a:defRPr/>
            </a:pPr>
            <a:r>
              <a:rPr lang="es-CO" altLang="es-CO" dirty="0">
                <a:solidFill>
                  <a:srgbClr val="7030A0"/>
                </a:solidFill>
              </a:rPr>
              <a:t>Caso </a:t>
            </a:r>
            <a:r>
              <a:rPr lang="es-CO" altLang="es-CO" dirty="0" err="1">
                <a:solidFill>
                  <a:srgbClr val="7030A0"/>
                </a:solidFill>
              </a:rPr>
              <a:t>Gault</a:t>
            </a:r>
            <a:r>
              <a:rPr lang="es-CO" altLang="es-CO" dirty="0">
                <a:solidFill>
                  <a:srgbClr val="7030A0"/>
                </a:solidFill>
              </a:rPr>
              <a:t>.- 1967</a:t>
            </a:r>
          </a:p>
          <a:p>
            <a:pPr marL="91440" indent="-91440" algn="just">
              <a:defRPr/>
            </a:pPr>
            <a:r>
              <a:rPr lang="es-CO" altLang="es-CO" dirty="0">
                <a:solidFill>
                  <a:schemeClr val="tx1">
                    <a:lumMod val="85000"/>
                    <a:lumOff val="15000"/>
                  </a:schemeClr>
                </a:solidFill>
              </a:rPr>
              <a:t>Art. 151 LIA:</a:t>
            </a:r>
            <a:r>
              <a:rPr lang="es-ES" altLang="es-CO" b="1" dirty="0">
                <a:solidFill>
                  <a:schemeClr val="tx1">
                    <a:lumMod val="85000"/>
                    <a:lumOff val="15000"/>
                  </a:schemeClr>
                </a:solidFill>
              </a:rPr>
              <a:t> DERECHO AL DEBIDO PROCESO Y A LAS GARANTÍAS PROCESALES.</a:t>
            </a:r>
            <a:r>
              <a:rPr lang="es-ES" altLang="es-CO" dirty="0">
                <a:solidFill>
                  <a:schemeClr val="tx1">
                    <a:lumMod val="85000"/>
                    <a:lumOff val="15000"/>
                  </a:schemeClr>
                </a:solidFill>
              </a:rPr>
              <a:t> Los adolescentes que cometan delitos tienen</a:t>
            </a:r>
            <a:r>
              <a:rPr lang="es-ES" altLang="es-CO" b="1" i="1" u="sng" dirty="0">
                <a:solidFill>
                  <a:srgbClr val="00B0F0"/>
                </a:solidFill>
              </a:rPr>
              <a:t> derecho al debido proceso penal, </a:t>
            </a:r>
            <a:r>
              <a:rPr lang="es-ES" altLang="es-CO" dirty="0">
                <a:solidFill>
                  <a:schemeClr val="tx1">
                    <a:lumMod val="85000"/>
                    <a:lumOff val="15000"/>
                  </a:schemeClr>
                </a:solidFill>
              </a:rPr>
              <a:t>a las garantías procesales básicas tales como: la presunción de inocencia, el derecho a ser notificado de las imputaciones, el derecho de defensa y de contradicción, el derecho al asesoramiento, el derecho a la presencia de los padres o tutores, el derecho a guardar silencio, el derecho a la confrontación con los testigos e interrogar a estos, el derecho de apelación ante autoridad superior </a:t>
            </a:r>
            <a:r>
              <a:rPr lang="es-ES" altLang="es-CO" dirty="0">
                <a:solidFill>
                  <a:schemeClr val="tx2">
                    <a:lumMod val="50000"/>
                  </a:schemeClr>
                </a:solidFill>
              </a:rPr>
              <a:t>y, las demás garantías consagradas en la Constitución, la ley y los tratados internacionales</a:t>
            </a:r>
          </a:p>
          <a:p>
            <a:pPr marL="91440" indent="-91440">
              <a:defRPr/>
            </a:pP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3092361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23235" name="Marcador de contenido 2">
            <a:extLst>
              <a:ext uri="{FF2B5EF4-FFF2-40B4-BE49-F238E27FC236}">
                <a16:creationId xmlns:a16="http://schemas.microsoft.com/office/drawing/2014/main" id="{B9451CD2-85B8-456D-AB54-F29A5FFCE7A1}"/>
              </a:ext>
            </a:extLst>
          </p:cNvPr>
          <p:cNvSpPr>
            <a:spLocks noGrp="1"/>
          </p:cNvSpPr>
          <p:nvPr>
            <p:ph idx="1"/>
          </p:nvPr>
        </p:nvSpPr>
        <p:spPr>
          <a:xfrm>
            <a:off x="1631504" y="980729"/>
            <a:ext cx="8928993" cy="5470872"/>
          </a:xfrm>
        </p:spPr>
        <p:txBody>
          <a:bodyPr rtlCol="0">
            <a:normAutofit/>
          </a:bodyPr>
          <a:lstStyle/>
          <a:p>
            <a:pPr marL="91440" indent="-91440" algn="just">
              <a:defRPr/>
            </a:pPr>
            <a:r>
              <a:rPr lang="es-CO" b="1" dirty="0">
                <a:solidFill>
                  <a:schemeClr val="tx1">
                    <a:lumMod val="85000"/>
                    <a:lumOff val="15000"/>
                  </a:schemeClr>
                </a:solidFill>
              </a:rPr>
              <a:t>PROCEDIMIENTO APLICABLE.</a:t>
            </a:r>
            <a:r>
              <a:rPr lang="es-CO" dirty="0">
                <a:solidFill>
                  <a:schemeClr val="tx1">
                    <a:lumMod val="85000"/>
                    <a:lumOff val="15000"/>
                  </a:schemeClr>
                </a:solidFill>
              </a:rPr>
              <a:t> </a:t>
            </a:r>
            <a:r>
              <a:rPr lang="es-CO" b="1" i="1" u="sng" dirty="0">
                <a:solidFill>
                  <a:schemeClr val="tx2">
                    <a:lumMod val="75000"/>
                  </a:schemeClr>
                </a:solidFill>
                <a:effectLst>
                  <a:outerShdw blurRad="38100" dist="38100" dir="2700000" algn="tl">
                    <a:srgbClr val="000000">
                      <a:alpha val="43137"/>
                    </a:srgbClr>
                  </a:outerShdw>
                </a:effectLst>
              </a:rPr>
              <a:t>Salvo las reglas especiales de procedimiento definidas en el presente libro</a:t>
            </a:r>
            <a:r>
              <a:rPr lang="es-CO" dirty="0">
                <a:solidFill>
                  <a:schemeClr val="tx1">
                    <a:lumMod val="85000"/>
                    <a:lumOff val="15000"/>
                  </a:schemeClr>
                </a:solidFill>
              </a:rPr>
              <a:t>, el procedimiento del sistema de responsabilidad penal para adolescentes se regirá por las normas consagradas en la Ley </a:t>
            </a:r>
            <a:r>
              <a:rPr lang="es-CO" dirty="0">
                <a:solidFill>
                  <a:schemeClr val="tx1">
                    <a:lumMod val="85000"/>
                    <a:lumOff val="15000"/>
                  </a:schemeClr>
                </a:solidFill>
                <a:hlinkClick r:id="rId2"/>
              </a:rPr>
              <a:t>906</a:t>
            </a:r>
            <a:r>
              <a:rPr lang="es-CO" dirty="0">
                <a:solidFill>
                  <a:schemeClr val="tx1">
                    <a:lumMod val="85000"/>
                    <a:lumOff val="15000"/>
                  </a:schemeClr>
                </a:solidFill>
              </a:rPr>
              <a:t> de 2004 (Sistema Penal Acusatorio), </a:t>
            </a:r>
            <a:r>
              <a:rPr lang="es-CO" b="1" i="1" u="sng" dirty="0">
                <a:solidFill>
                  <a:srgbClr val="00B0F0"/>
                </a:solidFill>
              </a:rPr>
              <a:t>exceptuando aquellas que sean contrarias al interés superior del adolescente</a:t>
            </a:r>
            <a:endParaRPr lang="es-ES" b="1" i="1" u="sng" dirty="0">
              <a:solidFill>
                <a:srgbClr val="00B0F0"/>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740990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23235" name="Marcador de contenido 2">
            <a:extLst>
              <a:ext uri="{FF2B5EF4-FFF2-40B4-BE49-F238E27FC236}">
                <a16:creationId xmlns:a16="http://schemas.microsoft.com/office/drawing/2014/main" id="{B9451CD2-85B8-456D-AB54-F29A5FFCE7A1}"/>
              </a:ext>
            </a:extLst>
          </p:cNvPr>
          <p:cNvSpPr>
            <a:spLocks noGrp="1"/>
          </p:cNvSpPr>
          <p:nvPr>
            <p:ph idx="1"/>
          </p:nvPr>
        </p:nvSpPr>
        <p:spPr>
          <a:xfrm>
            <a:off x="1631504" y="980729"/>
            <a:ext cx="8928993" cy="5470872"/>
          </a:xfrm>
        </p:spPr>
        <p:txBody>
          <a:bodyPr rtlCol="0">
            <a:normAutofit/>
          </a:bodyPr>
          <a:lstStyle/>
          <a:p>
            <a:pPr marL="91440" indent="-91440">
              <a:defRPr/>
            </a:pPr>
            <a:r>
              <a:rPr lang="es-CO" altLang="es-CO" sz="3200" dirty="0">
                <a:solidFill>
                  <a:srgbClr val="35D5EB"/>
                </a:solidFill>
                <a:highlight>
                  <a:srgbClr val="FF0000"/>
                </a:highlight>
              </a:rPr>
              <a:t>PARTICULARIDADES </a:t>
            </a:r>
          </a:p>
          <a:p>
            <a:pPr marL="91440" indent="-91440">
              <a:defRPr/>
            </a:pPr>
            <a:r>
              <a:rPr lang="es-CO" altLang="es-CO" sz="3200" dirty="0">
                <a:solidFill>
                  <a:srgbClr val="35D5EB"/>
                </a:solidFill>
                <a:highlight>
                  <a:srgbClr val="FF0000"/>
                </a:highlight>
              </a:rPr>
              <a:t>CELERIDAD</a:t>
            </a:r>
          </a:p>
          <a:p>
            <a:pPr marL="0" indent="0">
              <a:buNone/>
              <a:defRPr/>
            </a:pPr>
            <a:r>
              <a:rPr lang="es-CO" altLang="es-CO" dirty="0">
                <a:solidFill>
                  <a:schemeClr val="tx1">
                    <a:lumMod val="85000"/>
                    <a:lumOff val="15000"/>
                  </a:schemeClr>
                </a:solidFill>
              </a:rPr>
              <a:t>PRIORIDAD Y AGILIDAD EN EL TRÁMITE – CELERIDAD: </a:t>
            </a:r>
            <a:r>
              <a:rPr lang="es-ES" dirty="0">
                <a:solidFill>
                  <a:schemeClr val="tx1">
                    <a:lumMod val="85000"/>
                    <a:lumOff val="15000"/>
                  </a:schemeClr>
                </a:solidFill>
              </a:rPr>
              <a:t>Reglas de Beijing Regla 20.1 </a:t>
            </a:r>
            <a:r>
              <a:rPr lang="es-ES" i="1" dirty="0">
                <a:solidFill>
                  <a:schemeClr val="tx1">
                    <a:lumMod val="85000"/>
                    <a:lumOff val="15000"/>
                  </a:schemeClr>
                </a:solidFill>
              </a:rPr>
              <a:t>“Todos los casos se tramitarán desde el comienzo de manera expedita y sin demoras innecesarias”.</a:t>
            </a:r>
            <a:endParaRPr lang="es-CO" altLang="es-CO" i="1"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30111315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56003" name="Marcador de contenido 2">
            <a:extLst>
              <a:ext uri="{FF2B5EF4-FFF2-40B4-BE49-F238E27FC236}">
                <a16:creationId xmlns:a16="http://schemas.microsoft.com/office/drawing/2014/main" id="{5627A75E-CD3D-4C3A-BEDE-AAC015901E05}"/>
              </a:ext>
            </a:extLst>
          </p:cNvPr>
          <p:cNvSpPr>
            <a:spLocks noGrp="1" noChangeArrowheads="1"/>
          </p:cNvSpPr>
          <p:nvPr>
            <p:ph idx="1"/>
          </p:nvPr>
        </p:nvSpPr>
        <p:spPr>
          <a:xfrm>
            <a:off x="1991544" y="1340768"/>
            <a:ext cx="8136905" cy="5110832"/>
          </a:xfrm>
        </p:spPr>
        <p:txBody>
          <a:bodyPr/>
          <a:lstStyle/>
          <a:p>
            <a:pPr eaLnBrk="1" hangingPunct="1">
              <a:defRPr/>
            </a:pPr>
            <a:r>
              <a:rPr lang="es-CO" altLang="es-CO" dirty="0"/>
              <a:t>DEBIDO PROCESO MODALIZADO</a:t>
            </a:r>
          </a:p>
          <a:p>
            <a:pPr eaLnBrk="1" hangingPunct="1">
              <a:defRPr/>
            </a:pPr>
            <a:endParaRPr lang="es-CO" altLang="es-CO" dirty="0"/>
          </a:p>
          <a:p>
            <a:pPr eaLnBrk="1" hangingPunct="1">
              <a:defRPr/>
            </a:pPr>
            <a:r>
              <a:rPr lang="es-CO" altLang="es-CO" dirty="0">
                <a:highlight>
                  <a:srgbClr val="FF0000"/>
                </a:highlight>
              </a:rPr>
              <a:t>RESERVADO </a:t>
            </a:r>
            <a:r>
              <a:rPr lang="es-CO" altLang="es-CO" dirty="0"/>
              <a:t>– ARTS. 147 (Audiencias), 153 (diligencias) y 159</a:t>
            </a:r>
            <a:r>
              <a:rPr lang="es-CO" altLang="es-CO" dirty="0">
                <a:solidFill>
                  <a:schemeClr val="accent2"/>
                </a:solidFill>
              </a:rPr>
              <a:t> (no antecedentes). </a:t>
            </a:r>
            <a:r>
              <a:rPr lang="es-CO" altLang="es-CO" dirty="0"/>
              <a:t>LIA.</a:t>
            </a:r>
          </a:p>
          <a:p>
            <a:pPr eaLnBrk="1" hangingPunct="1">
              <a:defRPr/>
            </a:pPr>
            <a:endParaRPr lang="es-CO" altLang="es-CO" dirty="0"/>
          </a:p>
          <a:p>
            <a:pPr eaLnBrk="1" hangingPunct="1">
              <a:defRPr/>
            </a:pPr>
            <a:r>
              <a:rPr lang="es-CO" altLang="es-CO" dirty="0">
                <a:solidFill>
                  <a:srgbClr val="35D5EB"/>
                </a:solidFill>
              </a:rPr>
              <a:t>FAVORABILIDAD </a:t>
            </a:r>
            <a:r>
              <a:rPr lang="es-CO" altLang="es-CO" dirty="0"/>
              <a:t>– Duda – art. 149 –Presunción de edad hacia abajo.</a:t>
            </a:r>
          </a:p>
        </p:txBody>
      </p:sp>
    </p:spTree>
    <p:extLst>
      <p:ext uri="{BB962C8B-B14F-4D97-AF65-F5344CB8AC3E}">
        <p14:creationId xmlns:p14="http://schemas.microsoft.com/office/powerpoint/2010/main" val="22469697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23235" name="Marcador de contenido 2">
            <a:extLst>
              <a:ext uri="{FF2B5EF4-FFF2-40B4-BE49-F238E27FC236}">
                <a16:creationId xmlns:a16="http://schemas.microsoft.com/office/drawing/2014/main" id="{AF35721F-8896-41BF-80D1-2132F5DF7864}"/>
              </a:ext>
            </a:extLst>
          </p:cNvPr>
          <p:cNvSpPr>
            <a:spLocks noGrp="1"/>
          </p:cNvSpPr>
          <p:nvPr>
            <p:ph idx="1"/>
          </p:nvPr>
        </p:nvSpPr>
        <p:spPr>
          <a:xfrm>
            <a:off x="1919536" y="1196752"/>
            <a:ext cx="7848872" cy="5254848"/>
          </a:xfrm>
        </p:spPr>
        <p:txBody>
          <a:bodyPr rtlCol="0">
            <a:normAutofit/>
          </a:bodyPr>
          <a:lstStyle/>
          <a:p>
            <a:pPr marL="91440" indent="-91440">
              <a:defRPr/>
            </a:pPr>
            <a:r>
              <a:rPr lang="es-CO" altLang="es-CO" dirty="0">
                <a:solidFill>
                  <a:schemeClr val="tx1">
                    <a:lumMod val="85000"/>
                    <a:lumOff val="15000"/>
                  </a:schemeClr>
                </a:solidFill>
              </a:rPr>
              <a:t>DEBIDO PROCESO MODALIZADO</a:t>
            </a:r>
          </a:p>
          <a:p>
            <a:pPr marL="91440" indent="-91440">
              <a:defRPr/>
            </a:pPr>
            <a:endParaRPr lang="es-CO" altLang="es-CO" dirty="0">
              <a:solidFill>
                <a:schemeClr val="tx1">
                  <a:lumMod val="85000"/>
                  <a:lumOff val="15000"/>
                </a:schemeClr>
              </a:solidFill>
            </a:endParaRPr>
          </a:p>
          <a:p>
            <a:pPr marL="91440" indent="-91440">
              <a:defRPr/>
            </a:pPr>
            <a:r>
              <a:rPr lang="es-CO" altLang="es-CO" dirty="0">
                <a:solidFill>
                  <a:schemeClr val="tx1">
                    <a:lumMod val="85000"/>
                    <a:lumOff val="15000"/>
                  </a:schemeClr>
                </a:solidFill>
                <a:highlight>
                  <a:srgbClr val="00FF00"/>
                </a:highlight>
              </a:rPr>
              <a:t>PROHIBICIONES ESPECIALES </a:t>
            </a:r>
            <a:r>
              <a:rPr lang="es-CO" altLang="es-CO" dirty="0">
                <a:solidFill>
                  <a:schemeClr val="tx1">
                    <a:lumMod val="85000"/>
                    <a:lumOff val="15000"/>
                  </a:schemeClr>
                </a:solidFill>
              </a:rPr>
              <a:t>: - juzgamiento en ausencia</a:t>
            </a:r>
          </a:p>
          <a:p>
            <a:pPr marL="91440" indent="-91440">
              <a:buFontTx/>
              <a:buChar char="-"/>
              <a:defRPr/>
            </a:pPr>
            <a:r>
              <a:rPr lang="es-CO" dirty="0">
                <a:solidFill>
                  <a:srgbClr val="35D5EB"/>
                </a:solidFill>
              </a:rPr>
              <a:t>Negociaciones y preacuerdos  </a:t>
            </a:r>
            <a:r>
              <a:rPr lang="es-CO" dirty="0">
                <a:solidFill>
                  <a:schemeClr val="tx1">
                    <a:lumMod val="85000"/>
                    <a:lumOff val="15000"/>
                  </a:schemeClr>
                </a:solidFill>
              </a:rPr>
              <a:t>Art.157LIA allanamiento puro y simple.</a:t>
            </a:r>
          </a:p>
          <a:p>
            <a:pPr marL="91440" indent="-91440">
              <a:buFontTx/>
              <a:buChar char="-"/>
              <a:defRPr/>
            </a:pPr>
            <a:endParaRPr lang="es-CO" altLang="es-CO" dirty="0">
              <a:solidFill>
                <a:schemeClr val="tx1">
                  <a:lumMod val="85000"/>
                  <a:lumOff val="15000"/>
                </a:schemeClr>
              </a:solidFill>
            </a:endParaRPr>
          </a:p>
          <a:p>
            <a:pPr marL="91440" indent="-91440">
              <a:buFontTx/>
              <a:buChar char="-"/>
              <a:defRPr/>
            </a:pPr>
            <a:endParaRPr lang="es-CO" altLang="es-CO" dirty="0">
              <a:solidFill>
                <a:schemeClr val="tx2">
                  <a:lumMod val="75000"/>
                </a:schemeClr>
              </a:solidFill>
            </a:endParaRPr>
          </a:p>
        </p:txBody>
      </p:sp>
    </p:spTree>
    <p:extLst>
      <p:ext uri="{BB962C8B-B14F-4D97-AF65-F5344CB8AC3E}">
        <p14:creationId xmlns:p14="http://schemas.microsoft.com/office/powerpoint/2010/main" val="8029964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23235" name="Marcador de contenido 2">
            <a:extLst>
              <a:ext uri="{FF2B5EF4-FFF2-40B4-BE49-F238E27FC236}">
                <a16:creationId xmlns:a16="http://schemas.microsoft.com/office/drawing/2014/main" id="{82F5A2C6-64BF-40C4-A818-91984A7482FE}"/>
              </a:ext>
            </a:extLst>
          </p:cNvPr>
          <p:cNvSpPr>
            <a:spLocks noGrp="1"/>
          </p:cNvSpPr>
          <p:nvPr>
            <p:ph idx="1"/>
          </p:nvPr>
        </p:nvSpPr>
        <p:spPr>
          <a:xfrm>
            <a:off x="1552575" y="1052514"/>
            <a:ext cx="9144000" cy="5399087"/>
          </a:xfrm>
        </p:spPr>
        <p:txBody>
          <a:bodyPr rtlCol="0">
            <a:normAutofit/>
          </a:bodyPr>
          <a:lstStyle/>
          <a:p>
            <a:pPr marL="91440" indent="-91440">
              <a:defRPr/>
            </a:pPr>
            <a:r>
              <a:rPr lang="es-CO" altLang="es-CO" dirty="0">
                <a:solidFill>
                  <a:schemeClr val="tx1">
                    <a:lumMod val="85000"/>
                    <a:lumOff val="15000"/>
                  </a:schemeClr>
                </a:solidFill>
              </a:rPr>
              <a:t>DEBIDO PROCESO MODALIZADO</a:t>
            </a:r>
          </a:p>
          <a:p>
            <a:pPr marL="91440" indent="-91440">
              <a:buFontTx/>
              <a:buChar char="-"/>
              <a:defRPr/>
            </a:pPr>
            <a:r>
              <a:rPr lang="es-ES" dirty="0">
                <a:solidFill>
                  <a:schemeClr val="accent2"/>
                </a:solidFill>
              </a:rPr>
              <a:t>NO APLICACIÓN DEL SISTEMA DE CUARTOS</a:t>
            </a:r>
            <a:r>
              <a:rPr lang="es-ES" dirty="0">
                <a:solidFill>
                  <a:schemeClr val="tx1">
                    <a:lumMod val="85000"/>
                    <a:lumOff val="15000"/>
                  </a:schemeClr>
                </a:solidFill>
              </a:rPr>
              <a:t>.</a:t>
            </a:r>
          </a:p>
          <a:p>
            <a:pPr marL="91440" indent="-91440">
              <a:buFontTx/>
              <a:buChar char="-"/>
              <a:defRPr/>
            </a:pPr>
            <a:r>
              <a:rPr lang="es-ES" dirty="0">
                <a:solidFill>
                  <a:srgbClr val="FF0000"/>
                </a:solidFill>
              </a:rPr>
              <a:t>NO APLICACIÓN DEL SISTEMA DE CUARTOS</a:t>
            </a:r>
            <a:r>
              <a:rPr lang="es-ES" dirty="0">
                <a:solidFill>
                  <a:schemeClr val="tx1">
                    <a:lumMod val="85000"/>
                    <a:lumOff val="15000"/>
                  </a:schemeClr>
                </a:solidFill>
              </a:rPr>
              <a:t>, Art. 60 y 61 C.P</a:t>
            </a:r>
            <a:r>
              <a:rPr lang="es-ES" dirty="0">
                <a:solidFill>
                  <a:schemeClr val="tx2">
                    <a:lumMod val="75000"/>
                  </a:schemeClr>
                </a:solidFill>
              </a:rPr>
              <a:t>. (CSJ-CP 32.004, 2009).</a:t>
            </a:r>
            <a:endParaRPr lang="es-ES" dirty="0">
              <a:solidFill>
                <a:schemeClr val="tx1">
                  <a:lumMod val="85000"/>
                  <a:lumOff val="15000"/>
                </a:schemeClr>
              </a:solidFill>
            </a:endParaRPr>
          </a:p>
          <a:p>
            <a:pPr marL="91440" indent="-91440">
              <a:buFontTx/>
              <a:buChar char="-"/>
              <a:defRPr/>
            </a:pPr>
            <a:r>
              <a:rPr lang="es-ES" dirty="0">
                <a:solidFill>
                  <a:schemeClr val="tx1">
                    <a:lumMod val="85000"/>
                    <a:lumOff val="15000"/>
                  </a:schemeClr>
                </a:solidFill>
              </a:rPr>
              <a:t>(</a:t>
            </a:r>
            <a:r>
              <a:rPr lang="es-ES" dirty="0">
                <a:solidFill>
                  <a:schemeClr val="tx1">
                    <a:lumMod val="85000"/>
                    <a:lumOff val="15000"/>
                  </a:schemeClr>
                </a:solidFill>
                <a:highlight>
                  <a:srgbClr val="00FF00"/>
                </a:highlight>
              </a:rPr>
              <a:t>177, 178, 179, y del 182 a 187 de la Ley 1098) </a:t>
            </a:r>
            <a:r>
              <a:rPr lang="es-ES" dirty="0">
                <a:solidFill>
                  <a:schemeClr val="accent2"/>
                </a:solidFill>
                <a:highlight>
                  <a:srgbClr val="00FF00"/>
                </a:highlight>
              </a:rPr>
              <a:t>FLEXIBILIDAD cuantitativa y cualitativa. </a:t>
            </a:r>
          </a:p>
          <a:p>
            <a:pPr marL="91440" indent="-91440">
              <a:buFontTx/>
              <a:buChar char="-"/>
              <a:defRPr/>
            </a:pPr>
            <a:r>
              <a:rPr lang="es-ES" dirty="0">
                <a:solidFill>
                  <a:schemeClr val="tx2">
                    <a:lumMod val="50000"/>
                  </a:schemeClr>
                </a:solidFill>
                <a:highlight>
                  <a:srgbClr val="00FFFF"/>
                </a:highlight>
              </a:rPr>
              <a:t>Cualitativamente</a:t>
            </a:r>
            <a:r>
              <a:rPr lang="es-ES" dirty="0">
                <a:solidFill>
                  <a:schemeClr val="tx1">
                    <a:lumMod val="85000"/>
                    <a:lumOff val="15000"/>
                  </a:schemeClr>
                </a:solidFill>
              </a:rPr>
              <a:t>- varias medidas -entre las cuales- “prudentemente” art. 179 ib. </a:t>
            </a:r>
          </a:p>
          <a:p>
            <a:pPr marL="91440" indent="-91440">
              <a:buFontTx/>
              <a:buChar char="-"/>
              <a:defRPr/>
            </a:pPr>
            <a:r>
              <a:rPr lang="es-ES" dirty="0">
                <a:solidFill>
                  <a:schemeClr val="accent2">
                    <a:lumMod val="75000"/>
                  </a:schemeClr>
                </a:solidFill>
              </a:rPr>
              <a:t>Cuantitativamente </a:t>
            </a:r>
            <a:r>
              <a:rPr lang="es-ES" dirty="0">
                <a:solidFill>
                  <a:schemeClr val="tx1">
                    <a:lumMod val="85000"/>
                    <a:lumOff val="15000"/>
                  </a:schemeClr>
                </a:solidFill>
              </a:rPr>
              <a:t>- las medidas (art. 183 a 186 ib.) solo se </a:t>
            </a:r>
            <a:r>
              <a:rPr lang="es-ES" dirty="0">
                <a:solidFill>
                  <a:schemeClr val="accent2">
                    <a:lumMod val="75000"/>
                  </a:schemeClr>
                </a:solidFill>
                <a:highlight>
                  <a:srgbClr val="00FF00"/>
                </a:highlight>
              </a:rPr>
              <a:t>limitan en el máximo </a:t>
            </a:r>
            <a:r>
              <a:rPr lang="es-ES" dirty="0">
                <a:solidFill>
                  <a:schemeClr val="tx1">
                    <a:lumMod val="85000"/>
                    <a:lumOff val="15000"/>
                  </a:schemeClr>
                </a:solidFill>
              </a:rPr>
              <a:t>- </a:t>
            </a:r>
            <a:r>
              <a:rPr lang="es-ES" dirty="0">
                <a:solidFill>
                  <a:schemeClr val="tx1">
                    <a:lumMod val="85000"/>
                    <a:lumOff val="15000"/>
                  </a:schemeClr>
                </a:solidFill>
                <a:highlight>
                  <a:srgbClr val="00FFFF"/>
                </a:highlight>
              </a:rPr>
              <a:t>no en el mínimo. </a:t>
            </a:r>
          </a:p>
          <a:p>
            <a:pPr marL="91440" indent="-91440">
              <a:buFontTx/>
              <a:buChar char="-"/>
              <a:defRPr/>
            </a:pPr>
            <a:r>
              <a:rPr lang="es-CO" dirty="0">
                <a:solidFill>
                  <a:schemeClr val="tx1">
                    <a:lumMod val="85000"/>
                    <a:lumOff val="15000"/>
                  </a:schemeClr>
                </a:solidFill>
              </a:rPr>
              <a:t>(CSJ-CP 33.510, 2010)</a:t>
            </a:r>
            <a:r>
              <a:rPr lang="es-ES" dirty="0">
                <a:solidFill>
                  <a:schemeClr val="tx1">
                    <a:lumMod val="85000"/>
                    <a:lumOff val="15000"/>
                  </a:schemeClr>
                </a:solidFill>
              </a:rPr>
              <a:t>:</a:t>
            </a:r>
          </a:p>
          <a:p>
            <a:pPr marL="91440" indent="-91440">
              <a:buFontTx/>
              <a:buChar char="-"/>
              <a:defRPr/>
            </a:pPr>
            <a:endParaRPr lang="es-CO" altLang="es-CO" dirty="0">
              <a:solidFill>
                <a:schemeClr val="tx2">
                  <a:lumMod val="75000"/>
                </a:schemeClr>
              </a:solidFill>
            </a:endParaRPr>
          </a:p>
        </p:txBody>
      </p:sp>
    </p:spTree>
    <p:extLst>
      <p:ext uri="{BB962C8B-B14F-4D97-AF65-F5344CB8AC3E}">
        <p14:creationId xmlns:p14="http://schemas.microsoft.com/office/powerpoint/2010/main" val="1212892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38595" name="Marcador de contenido 2">
            <a:extLst>
              <a:ext uri="{FF2B5EF4-FFF2-40B4-BE49-F238E27FC236}">
                <a16:creationId xmlns:a16="http://schemas.microsoft.com/office/drawing/2014/main" id="{60955478-F30E-4FCD-BE3D-3704D066AEF5}"/>
              </a:ext>
            </a:extLst>
          </p:cNvPr>
          <p:cNvSpPr>
            <a:spLocks noGrp="1"/>
          </p:cNvSpPr>
          <p:nvPr>
            <p:ph idx="1"/>
          </p:nvPr>
        </p:nvSpPr>
        <p:spPr>
          <a:xfrm>
            <a:off x="1552575" y="1052514"/>
            <a:ext cx="9144000" cy="5399087"/>
          </a:xfrm>
        </p:spPr>
        <p:txBody>
          <a:bodyPr rtlCol="0">
            <a:normAutofit/>
          </a:bodyPr>
          <a:lstStyle/>
          <a:p>
            <a:pPr marL="91440" indent="-91440">
              <a:defRPr/>
            </a:pPr>
            <a:endParaRPr lang="es-CO" altLang="es-CO" dirty="0">
              <a:solidFill>
                <a:schemeClr val="tx1">
                  <a:lumMod val="85000"/>
                  <a:lumOff val="15000"/>
                </a:schemeClr>
              </a:solidFill>
            </a:endParaRPr>
          </a:p>
          <a:p>
            <a:pPr marL="342900" lvl="6" indent="-342900" eaLnBrk="0" hangingPunct="0">
              <a:buSzPct val="80000"/>
              <a:buFont typeface="Wingdings" pitchFamily="2" charset="2"/>
              <a:buChar char="n"/>
              <a:defRPr/>
            </a:pPr>
            <a:r>
              <a:rPr lang="es-ES" sz="3200" dirty="0">
                <a:solidFill>
                  <a:schemeClr val="accent2"/>
                </a:solidFill>
              </a:rPr>
              <a:t>PRINCIPIO DE IGUALDAD DEL MENOR ANTE LA LEY. </a:t>
            </a:r>
          </a:p>
          <a:p>
            <a:pPr marL="91440" indent="-91440">
              <a:defRPr/>
            </a:pPr>
            <a:r>
              <a:rPr lang="es-CO" altLang="es-CO" dirty="0">
                <a:solidFill>
                  <a:schemeClr val="tx1">
                    <a:lumMod val="85000"/>
                    <a:lumOff val="15000"/>
                  </a:schemeClr>
                </a:solidFill>
              </a:rPr>
              <a:t>Art. 13 C.P.</a:t>
            </a:r>
          </a:p>
          <a:p>
            <a:pPr marL="91440" indent="-91440">
              <a:defRPr/>
            </a:pPr>
            <a:r>
              <a:rPr lang="es-CO" altLang="es-CO" dirty="0">
                <a:solidFill>
                  <a:schemeClr val="tx1">
                    <a:lumMod val="85000"/>
                    <a:lumOff val="15000"/>
                  </a:schemeClr>
                </a:solidFill>
              </a:rPr>
              <a:t>IGUALDAD FORMAL Y MATERIAL.</a:t>
            </a:r>
          </a:p>
          <a:p>
            <a:pPr marL="91440" indent="-91440">
              <a:defRPr/>
            </a:pPr>
            <a:r>
              <a:rPr lang="es-CO" altLang="es-CO" dirty="0">
                <a:solidFill>
                  <a:schemeClr val="tx1">
                    <a:lumMod val="85000"/>
                    <a:lumOff val="15000"/>
                  </a:schemeClr>
                </a:solidFill>
              </a:rPr>
              <a:t>Individualización de la medida.</a:t>
            </a:r>
          </a:p>
          <a:p>
            <a:pPr marL="91440" indent="-91440">
              <a:defRPr/>
            </a:pPr>
            <a:r>
              <a:rPr lang="es-CO" altLang="es-CO" dirty="0">
                <a:solidFill>
                  <a:schemeClr val="tx1">
                    <a:lumMod val="85000"/>
                    <a:lumOff val="15000"/>
                  </a:schemeClr>
                </a:solidFill>
                <a:highlight>
                  <a:srgbClr val="FFFF00"/>
                </a:highlight>
              </a:rPr>
              <a:t>Discriminación positiva</a:t>
            </a:r>
          </a:p>
        </p:txBody>
      </p:sp>
    </p:spTree>
    <p:extLst>
      <p:ext uri="{BB962C8B-B14F-4D97-AF65-F5344CB8AC3E}">
        <p14:creationId xmlns:p14="http://schemas.microsoft.com/office/powerpoint/2010/main" val="34885189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37571" name="Marcador de contenido 2">
            <a:extLst>
              <a:ext uri="{FF2B5EF4-FFF2-40B4-BE49-F238E27FC236}">
                <a16:creationId xmlns:a16="http://schemas.microsoft.com/office/drawing/2014/main" id="{2365B116-62E0-4534-98E3-5112CCAAC46C}"/>
              </a:ext>
            </a:extLst>
          </p:cNvPr>
          <p:cNvSpPr>
            <a:spLocks noGrp="1"/>
          </p:cNvSpPr>
          <p:nvPr>
            <p:ph idx="1"/>
          </p:nvPr>
        </p:nvSpPr>
        <p:spPr>
          <a:xfrm>
            <a:off x="1552575" y="1052514"/>
            <a:ext cx="9144000" cy="5399087"/>
          </a:xfrm>
        </p:spPr>
        <p:txBody>
          <a:bodyPr rtlCol="0">
            <a:normAutofit/>
          </a:bodyPr>
          <a:lstStyle/>
          <a:p>
            <a:pPr marL="91440" indent="-91440">
              <a:defRPr/>
            </a:pPr>
            <a:r>
              <a:rPr lang="es-CO" altLang="es-CO" dirty="0">
                <a:solidFill>
                  <a:schemeClr val="tx1">
                    <a:lumMod val="85000"/>
                    <a:lumOff val="15000"/>
                  </a:schemeClr>
                </a:solidFill>
                <a:highlight>
                  <a:srgbClr val="00FF00"/>
                </a:highlight>
              </a:rPr>
              <a:t>PROPORCIONALIDAD Y DIVERSIDAD DE LAS MEDIDAS</a:t>
            </a:r>
          </a:p>
          <a:p>
            <a:pPr marL="91440" indent="-91440">
              <a:defRPr/>
            </a:pPr>
            <a:r>
              <a:rPr lang="es-CO" altLang="es-CO" dirty="0">
                <a:solidFill>
                  <a:schemeClr val="tx1">
                    <a:lumMod val="85000"/>
                    <a:lumOff val="15000"/>
                  </a:schemeClr>
                </a:solidFill>
              </a:rPr>
              <a:t>PROPORCIONALIDAD</a:t>
            </a:r>
          </a:p>
          <a:p>
            <a:pPr marL="91440" indent="-91440">
              <a:defRPr/>
            </a:pPr>
            <a:r>
              <a:rPr lang="es-CO" altLang="es-CO" dirty="0">
                <a:solidFill>
                  <a:schemeClr val="tx1">
                    <a:lumMod val="85000"/>
                    <a:lumOff val="15000"/>
                  </a:schemeClr>
                </a:solidFill>
              </a:rPr>
              <a:t>Regla 5.1 Reglas de Beijing</a:t>
            </a:r>
          </a:p>
          <a:p>
            <a:pPr marL="0" indent="0" algn="just">
              <a:buNone/>
              <a:defRPr/>
            </a:pPr>
            <a:r>
              <a:rPr lang="es-ES" altLang="es-CO" dirty="0">
                <a:solidFill>
                  <a:schemeClr val="tx1">
                    <a:lumMod val="85000"/>
                    <a:lumOff val="15000"/>
                  </a:schemeClr>
                </a:solidFill>
              </a:rPr>
              <a:t>5.1 El sistema de justicia de menores hará hincapié en el bienestar de éstos y garantizará que cualquier respuesta a los menores delincuentes será en todo </a:t>
            </a:r>
            <a:r>
              <a:rPr lang="es-ES" altLang="es-CO" b="1" i="1" dirty="0">
                <a:solidFill>
                  <a:schemeClr val="accent2">
                    <a:lumMod val="75000"/>
                  </a:schemeClr>
                </a:solidFill>
              </a:rPr>
              <a:t>momento proporcionada a las circunstancias del delincuente y del delito.</a:t>
            </a:r>
            <a:endParaRPr lang="es-CO" altLang="es-CO" b="1" i="1" dirty="0">
              <a:solidFill>
                <a:schemeClr val="accent2">
                  <a:lumMod val="75000"/>
                </a:schemeClr>
              </a:solidFill>
            </a:endParaRPr>
          </a:p>
          <a:p>
            <a:pPr marL="0" indent="0">
              <a:buNone/>
              <a:defRPr/>
            </a:pPr>
            <a:r>
              <a:rPr lang="es-ES" altLang="es-CO" dirty="0">
                <a:solidFill>
                  <a:schemeClr val="tx1">
                    <a:lumMod val="85000"/>
                    <a:lumOff val="15000"/>
                  </a:schemeClr>
                </a:solidFill>
              </a:rPr>
              <a:t>Art. 179 LIA CRITERIOS PARA LA DEFINICIÓN DE LAS SANCIONES…</a:t>
            </a:r>
          </a:p>
          <a:p>
            <a:pPr marL="0" indent="0" algn="just">
              <a:buNone/>
              <a:defRPr/>
            </a:pPr>
            <a:r>
              <a:rPr lang="es-ES" altLang="es-CO" i="1" dirty="0">
                <a:solidFill>
                  <a:schemeClr val="tx2">
                    <a:lumMod val="75000"/>
                  </a:schemeClr>
                </a:solidFill>
                <a:highlight>
                  <a:srgbClr val="00FFFF"/>
                </a:highlight>
              </a:rPr>
              <a:t>La proporcionalidad e idoneidad de </a:t>
            </a:r>
            <a:r>
              <a:rPr lang="es-ES" altLang="es-CO" i="1" dirty="0">
                <a:solidFill>
                  <a:schemeClr val="tx2">
                    <a:lumMod val="75000"/>
                  </a:schemeClr>
                </a:solidFill>
              </a:rPr>
              <a:t>la sanción atendidas las circunstancias y gravedad de los hechos</a:t>
            </a:r>
            <a:r>
              <a:rPr lang="es-ES" altLang="es-CO" dirty="0">
                <a:solidFill>
                  <a:schemeClr val="tx1">
                    <a:lumMod val="85000"/>
                    <a:lumOff val="15000"/>
                  </a:schemeClr>
                </a:solidFill>
              </a:rPr>
              <a:t>; </a:t>
            </a:r>
            <a:r>
              <a:rPr lang="es-ES" altLang="es-CO" u="sng" dirty="0">
                <a:solidFill>
                  <a:schemeClr val="bg2">
                    <a:lumMod val="40000"/>
                    <a:lumOff val="60000"/>
                  </a:schemeClr>
                </a:solidFill>
              </a:rPr>
              <a:t>las circunstancias y necesidades del adolescente y las necesidades de la sociedad</a:t>
            </a:r>
            <a:r>
              <a:rPr lang="es-ES" altLang="es-CO" dirty="0">
                <a:solidFill>
                  <a:schemeClr val="tx1">
                    <a:lumMod val="85000"/>
                    <a:lumOff val="15000"/>
                  </a:schemeClr>
                </a:solidFill>
              </a:rPr>
              <a:t>.</a:t>
            </a:r>
            <a:endParaRPr lang="es-CO" altLang="es-CO" dirty="0">
              <a:solidFill>
                <a:schemeClr val="tx1">
                  <a:lumMod val="85000"/>
                  <a:lumOff val="15000"/>
                </a:schemeClr>
              </a:solidFill>
            </a:endParaRPr>
          </a:p>
          <a:p>
            <a:pPr marL="0" indent="0">
              <a:buNone/>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27986029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38595" name="Marcador de contenido 2">
            <a:extLst>
              <a:ext uri="{FF2B5EF4-FFF2-40B4-BE49-F238E27FC236}">
                <a16:creationId xmlns:a16="http://schemas.microsoft.com/office/drawing/2014/main" id="{1532B924-49AF-46D0-BADB-D450C6338F6B}"/>
              </a:ext>
            </a:extLst>
          </p:cNvPr>
          <p:cNvSpPr>
            <a:spLocks noGrp="1"/>
          </p:cNvSpPr>
          <p:nvPr>
            <p:ph idx="1"/>
          </p:nvPr>
        </p:nvSpPr>
        <p:spPr>
          <a:xfrm>
            <a:off x="1552575" y="1052514"/>
            <a:ext cx="9144000" cy="5399087"/>
          </a:xfrm>
        </p:spPr>
        <p:txBody>
          <a:bodyPr rtlCol="0">
            <a:normAutofit/>
          </a:bodyPr>
          <a:lstStyle/>
          <a:p>
            <a:pPr marL="91440" indent="-91440">
              <a:defRPr/>
            </a:pPr>
            <a:r>
              <a:rPr lang="es-CO" altLang="es-CO" dirty="0">
                <a:solidFill>
                  <a:schemeClr val="tx1">
                    <a:lumMod val="85000"/>
                    <a:lumOff val="15000"/>
                  </a:schemeClr>
                </a:solidFill>
              </a:rPr>
              <a:t>PROPORCIONALIDAD Y DIVERSIDAD DE LAS MEDIDAS</a:t>
            </a:r>
          </a:p>
          <a:p>
            <a:pPr marL="0" indent="0">
              <a:buNone/>
              <a:defRPr/>
            </a:pPr>
            <a:r>
              <a:rPr lang="es-CO" altLang="es-CO" dirty="0">
                <a:solidFill>
                  <a:schemeClr val="tx1">
                    <a:lumMod val="85000"/>
                    <a:lumOff val="15000"/>
                  </a:schemeClr>
                </a:solidFill>
                <a:highlight>
                  <a:srgbClr val="FFFF00"/>
                </a:highlight>
              </a:rPr>
              <a:t>DIVERSIDAD Art. 177 LIA- </a:t>
            </a:r>
            <a:r>
              <a:rPr lang="es-ES" b="1" dirty="0">
                <a:solidFill>
                  <a:schemeClr val="tx1">
                    <a:lumMod val="85000"/>
                    <a:lumOff val="15000"/>
                  </a:schemeClr>
                </a:solidFill>
                <a:highlight>
                  <a:srgbClr val="FFFF00"/>
                </a:highlight>
              </a:rPr>
              <a:t>SANCIONES.</a:t>
            </a:r>
            <a:r>
              <a:rPr lang="es-ES" dirty="0">
                <a:solidFill>
                  <a:schemeClr val="tx1">
                    <a:lumMod val="85000"/>
                    <a:lumOff val="15000"/>
                  </a:schemeClr>
                </a:solidFill>
                <a:highlight>
                  <a:srgbClr val="FFFF00"/>
                </a:highlight>
              </a:rPr>
              <a:t> </a:t>
            </a:r>
            <a:endParaRPr lang="es-CO" dirty="0">
              <a:solidFill>
                <a:schemeClr val="tx1">
                  <a:lumMod val="85000"/>
                  <a:lumOff val="15000"/>
                </a:schemeClr>
              </a:solidFill>
              <a:highlight>
                <a:srgbClr val="FFFF00"/>
              </a:highlight>
            </a:endParaRPr>
          </a:p>
          <a:p>
            <a:pPr marL="91440" indent="-91440">
              <a:defRPr/>
            </a:pPr>
            <a:r>
              <a:rPr lang="es-ES" dirty="0">
                <a:solidFill>
                  <a:schemeClr val="tx1">
                    <a:lumMod val="85000"/>
                    <a:lumOff val="15000"/>
                  </a:schemeClr>
                </a:solidFill>
              </a:rPr>
              <a:t>La amonestación. </a:t>
            </a:r>
            <a:endParaRPr lang="es-CO" dirty="0">
              <a:solidFill>
                <a:schemeClr val="tx1">
                  <a:lumMod val="85000"/>
                  <a:lumOff val="15000"/>
                </a:schemeClr>
              </a:solidFill>
            </a:endParaRPr>
          </a:p>
          <a:p>
            <a:pPr marL="91440" indent="-91440">
              <a:defRPr/>
            </a:pPr>
            <a:r>
              <a:rPr lang="es-ES" dirty="0">
                <a:solidFill>
                  <a:schemeClr val="tx1">
                    <a:lumMod val="85000"/>
                    <a:lumOff val="15000"/>
                  </a:schemeClr>
                </a:solidFill>
              </a:rPr>
              <a:t>Imposición de reglas de conducta. </a:t>
            </a:r>
            <a:endParaRPr lang="es-CO" dirty="0">
              <a:solidFill>
                <a:schemeClr val="tx1">
                  <a:lumMod val="85000"/>
                  <a:lumOff val="15000"/>
                </a:schemeClr>
              </a:solidFill>
            </a:endParaRPr>
          </a:p>
          <a:p>
            <a:pPr marL="91440" indent="-91440">
              <a:defRPr/>
            </a:pPr>
            <a:r>
              <a:rPr lang="es-ES" dirty="0">
                <a:solidFill>
                  <a:schemeClr val="tx1">
                    <a:lumMod val="85000"/>
                    <a:lumOff val="15000"/>
                  </a:schemeClr>
                </a:solidFill>
              </a:rPr>
              <a:t>La prestación de servicios a la comunidad. </a:t>
            </a:r>
            <a:endParaRPr lang="es-CO" dirty="0">
              <a:solidFill>
                <a:schemeClr val="tx1">
                  <a:lumMod val="85000"/>
                  <a:lumOff val="15000"/>
                </a:schemeClr>
              </a:solidFill>
            </a:endParaRPr>
          </a:p>
          <a:p>
            <a:pPr marL="91440" indent="-91440">
              <a:defRPr/>
            </a:pPr>
            <a:r>
              <a:rPr lang="es-ES" dirty="0">
                <a:solidFill>
                  <a:schemeClr val="tx1">
                    <a:lumMod val="85000"/>
                    <a:lumOff val="15000"/>
                  </a:schemeClr>
                </a:solidFill>
              </a:rPr>
              <a:t>La libertad asistida. </a:t>
            </a:r>
            <a:endParaRPr lang="es-CO" dirty="0">
              <a:solidFill>
                <a:schemeClr val="tx1">
                  <a:lumMod val="85000"/>
                  <a:lumOff val="15000"/>
                </a:schemeClr>
              </a:solidFill>
            </a:endParaRPr>
          </a:p>
          <a:p>
            <a:pPr marL="91440" indent="-91440">
              <a:defRPr/>
            </a:pPr>
            <a:r>
              <a:rPr lang="es-ES" dirty="0">
                <a:solidFill>
                  <a:schemeClr val="tx1">
                    <a:lumMod val="85000"/>
                    <a:lumOff val="15000"/>
                  </a:schemeClr>
                </a:solidFill>
              </a:rPr>
              <a:t>La internación en medio </a:t>
            </a:r>
            <a:r>
              <a:rPr lang="es-ES" dirty="0" err="1">
                <a:solidFill>
                  <a:schemeClr val="tx1">
                    <a:lumMod val="85000"/>
                    <a:lumOff val="15000"/>
                  </a:schemeClr>
                </a:solidFill>
              </a:rPr>
              <a:t>semicerrado</a:t>
            </a:r>
            <a:r>
              <a:rPr lang="es-ES" dirty="0">
                <a:solidFill>
                  <a:schemeClr val="tx1">
                    <a:lumMod val="85000"/>
                    <a:lumOff val="15000"/>
                  </a:schemeClr>
                </a:solidFill>
              </a:rPr>
              <a:t>. </a:t>
            </a:r>
            <a:endParaRPr lang="es-CO" dirty="0">
              <a:solidFill>
                <a:schemeClr val="tx1">
                  <a:lumMod val="85000"/>
                  <a:lumOff val="15000"/>
                </a:schemeClr>
              </a:solidFill>
            </a:endParaRPr>
          </a:p>
          <a:p>
            <a:pPr marL="91440" indent="-91440">
              <a:defRPr/>
            </a:pPr>
            <a:r>
              <a:rPr lang="es-ES" dirty="0">
                <a:solidFill>
                  <a:schemeClr val="tx1">
                    <a:lumMod val="85000"/>
                    <a:lumOff val="15000"/>
                  </a:schemeClr>
                </a:solidFill>
              </a:rPr>
              <a:t>La privación de libertad en centro de atención especializado.</a:t>
            </a:r>
          </a:p>
          <a:p>
            <a:pPr marL="91440" indent="-91440">
              <a:defRPr/>
            </a:pPr>
            <a:r>
              <a:rPr lang="es-CO" altLang="es-CO" dirty="0">
                <a:solidFill>
                  <a:srgbClr val="00B0F0"/>
                </a:solidFill>
              </a:rPr>
              <a:t>Código del Menor, </a:t>
            </a:r>
            <a:r>
              <a:rPr lang="es-CO" altLang="es-CO" dirty="0">
                <a:solidFill>
                  <a:srgbClr val="00B0F0"/>
                </a:solidFill>
                <a:highlight>
                  <a:srgbClr val="00FF00"/>
                </a:highlight>
              </a:rPr>
              <a:t>cualquier otra</a:t>
            </a:r>
          </a:p>
        </p:txBody>
      </p:sp>
    </p:spTree>
    <p:extLst>
      <p:ext uri="{BB962C8B-B14F-4D97-AF65-F5344CB8AC3E}">
        <p14:creationId xmlns:p14="http://schemas.microsoft.com/office/powerpoint/2010/main" val="26012542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39619" name="Marcador de contenido 2">
            <a:extLst>
              <a:ext uri="{FF2B5EF4-FFF2-40B4-BE49-F238E27FC236}">
                <a16:creationId xmlns:a16="http://schemas.microsoft.com/office/drawing/2014/main" id="{396ACF20-AAC7-4622-BF42-C61C8B66BCB5}"/>
              </a:ext>
            </a:extLst>
          </p:cNvPr>
          <p:cNvSpPr>
            <a:spLocks noGrp="1"/>
          </p:cNvSpPr>
          <p:nvPr>
            <p:ph idx="1"/>
          </p:nvPr>
        </p:nvSpPr>
        <p:spPr>
          <a:xfrm>
            <a:off x="1552575" y="1052514"/>
            <a:ext cx="9144000" cy="5399087"/>
          </a:xfrm>
        </p:spPr>
        <p:txBody>
          <a:bodyPr rtlCol="0">
            <a:normAutofit/>
          </a:bodyPr>
          <a:lstStyle/>
          <a:p>
            <a:pPr marL="91440" indent="-91440">
              <a:defRPr/>
            </a:pPr>
            <a:r>
              <a:rPr lang="es-CO" altLang="es-CO" dirty="0">
                <a:solidFill>
                  <a:schemeClr val="tx1">
                    <a:lumMod val="85000"/>
                    <a:lumOff val="15000"/>
                  </a:schemeClr>
                </a:solidFill>
                <a:highlight>
                  <a:srgbClr val="FFFF00"/>
                </a:highlight>
              </a:rPr>
              <a:t>PREVALENCIA DEL INTERÉS SUPERIOR DEL ADOLESCENTE</a:t>
            </a:r>
          </a:p>
          <a:p>
            <a:pPr marL="0" indent="0">
              <a:buNone/>
              <a:defRPr/>
            </a:pPr>
            <a:r>
              <a:rPr lang="es-ES" dirty="0">
                <a:solidFill>
                  <a:schemeClr val="tx1">
                    <a:lumMod val="85000"/>
                    <a:lumOff val="15000"/>
                  </a:schemeClr>
                </a:solidFill>
              </a:rPr>
              <a:t>“</a:t>
            </a:r>
            <a:r>
              <a:rPr lang="es-CO" dirty="0">
                <a:solidFill>
                  <a:schemeClr val="tx1">
                    <a:lumMod val="85000"/>
                    <a:lumOff val="15000"/>
                  </a:schemeClr>
                </a:solidFill>
              </a:rPr>
              <a:t>CONVENCIÓN SOBRE LOS DERECHOS DEL NIÑO (1989)</a:t>
            </a:r>
            <a:r>
              <a:rPr lang="es-ES" dirty="0">
                <a:solidFill>
                  <a:schemeClr val="tx1">
                    <a:lumMod val="85000"/>
                    <a:lumOff val="15000"/>
                  </a:schemeClr>
                </a:solidFill>
              </a:rPr>
              <a:t>”</a:t>
            </a:r>
          </a:p>
          <a:p>
            <a:pPr marL="91440" indent="-91440">
              <a:defRPr/>
            </a:pPr>
            <a:r>
              <a:rPr lang="es-CO" b="1" dirty="0">
                <a:solidFill>
                  <a:schemeClr val="tx1">
                    <a:lumMod val="85000"/>
                    <a:lumOff val="15000"/>
                  </a:schemeClr>
                </a:solidFill>
              </a:rPr>
              <a:t>Artículo 3</a:t>
            </a:r>
            <a:endParaRPr lang="es-CO" dirty="0">
              <a:solidFill>
                <a:schemeClr val="tx1">
                  <a:lumMod val="85000"/>
                  <a:lumOff val="15000"/>
                </a:schemeClr>
              </a:solidFill>
            </a:endParaRPr>
          </a:p>
          <a:p>
            <a:pPr marL="91440" indent="-91440" algn="just">
              <a:defRPr/>
            </a:pPr>
            <a:r>
              <a:rPr lang="es-CO" b="1" dirty="0">
                <a:solidFill>
                  <a:schemeClr val="tx1">
                    <a:lumMod val="85000"/>
                    <a:lumOff val="15000"/>
                  </a:schemeClr>
                </a:solidFill>
              </a:rPr>
              <a:t>1.</a:t>
            </a:r>
            <a:r>
              <a:rPr lang="es-CO" dirty="0">
                <a:solidFill>
                  <a:schemeClr val="tx1">
                    <a:lumMod val="85000"/>
                    <a:lumOff val="15000"/>
                  </a:schemeClr>
                </a:solidFill>
              </a:rPr>
              <a:t> En todas las medidas concernientes a los niños que tomen las instituciones públicas o privadas de bienestar social, los tribunales, las autoridades administrativas o los órganos legislativos, una consideración primordial a que se </a:t>
            </a:r>
            <a:r>
              <a:rPr lang="es-CO" i="1" dirty="0">
                <a:solidFill>
                  <a:srgbClr val="00B0F0"/>
                </a:solidFill>
              </a:rPr>
              <a:t>atenderá será el interés superior del niño. </a:t>
            </a: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21868622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39619" name="Marcador de contenido 2">
            <a:extLst>
              <a:ext uri="{FF2B5EF4-FFF2-40B4-BE49-F238E27FC236}">
                <a16:creationId xmlns:a16="http://schemas.microsoft.com/office/drawing/2014/main" id="{26CCF420-7C10-4BE0-8076-5F3C546BEC41}"/>
              </a:ext>
            </a:extLst>
          </p:cNvPr>
          <p:cNvSpPr>
            <a:spLocks noGrp="1"/>
          </p:cNvSpPr>
          <p:nvPr>
            <p:ph idx="1"/>
          </p:nvPr>
        </p:nvSpPr>
        <p:spPr>
          <a:xfrm>
            <a:off x="1774826" y="1125538"/>
            <a:ext cx="8785225" cy="5326062"/>
          </a:xfrm>
        </p:spPr>
        <p:txBody>
          <a:bodyPr rtlCol="0">
            <a:normAutofit/>
          </a:bodyPr>
          <a:lstStyle/>
          <a:p>
            <a:pPr marL="91440" indent="-91440">
              <a:defRPr/>
            </a:pPr>
            <a:r>
              <a:rPr lang="es-CO" altLang="es-CO" dirty="0">
                <a:solidFill>
                  <a:schemeClr val="accent2"/>
                </a:solidFill>
              </a:rPr>
              <a:t>PREVALENCIA DEL INTERÉS SUPERIOR DEL ADOLESCENTE</a:t>
            </a:r>
          </a:p>
          <a:p>
            <a:pPr marL="0" indent="0">
              <a:buNone/>
              <a:defRPr/>
            </a:pPr>
            <a:r>
              <a:rPr lang="es-ES" dirty="0">
                <a:solidFill>
                  <a:schemeClr val="tx1">
                    <a:lumMod val="85000"/>
                    <a:lumOff val="15000"/>
                  </a:schemeClr>
                </a:solidFill>
              </a:rPr>
              <a:t>“Reglas de Beijing”</a:t>
            </a:r>
          </a:p>
          <a:p>
            <a:pPr marL="0" indent="0">
              <a:buNone/>
              <a:defRPr/>
            </a:pPr>
            <a:r>
              <a:rPr lang="es-CO" sz="2600" dirty="0">
                <a:solidFill>
                  <a:schemeClr val="tx1">
                    <a:lumMod val="85000"/>
                    <a:lumOff val="15000"/>
                  </a:schemeClr>
                </a:solidFill>
              </a:rPr>
              <a:t>4.2 </a:t>
            </a:r>
            <a:r>
              <a:rPr lang="es-CO" sz="2600" i="1" dirty="0">
                <a:solidFill>
                  <a:srgbClr val="00B0F0"/>
                </a:solidFill>
              </a:rPr>
              <a:t>El procedimiento favorecerá los intereses del menor</a:t>
            </a:r>
            <a:r>
              <a:rPr lang="es-CO" sz="2600" dirty="0">
                <a:solidFill>
                  <a:schemeClr val="tx1">
                    <a:lumMod val="85000"/>
                    <a:lumOff val="15000"/>
                  </a:schemeClr>
                </a:solidFill>
              </a:rPr>
              <a:t> y se sustanciará en un ambiente de comprensión, que permita que el menor participe en él y se exprese libremente”.</a:t>
            </a:r>
          </a:p>
          <a:p>
            <a:pPr marL="0" indent="0">
              <a:buNone/>
              <a:defRPr/>
            </a:pPr>
            <a:r>
              <a:rPr lang="es-CO" altLang="es-CO" sz="2600" dirty="0">
                <a:solidFill>
                  <a:schemeClr val="tx1">
                    <a:lumMod val="85000"/>
                    <a:lumOff val="15000"/>
                  </a:schemeClr>
                </a:solidFill>
              </a:rPr>
              <a:t>Art. 44 C.P. </a:t>
            </a:r>
          </a:p>
          <a:p>
            <a:pPr marL="0" indent="0">
              <a:buNone/>
              <a:defRPr/>
            </a:pPr>
            <a:r>
              <a:rPr lang="es-CO" sz="2600" dirty="0">
                <a:solidFill>
                  <a:schemeClr val="tx1">
                    <a:lumMod val="85000"/>
                    <a:lumOff val="15000"/>
                  </a:schemeClr>
                </a:solidFill>
              </a:rPr>
              <a:t>…Los derechos de los niños </a:t>
            </a:r>
            <a:r>
              <a:rPr lang="es-CO" sz="2600" dirty="0">
                <a:solidFill>
                  <a:schemeClr val="tx2">
                    <a:lumMod val="75000"/>
                  </a:schemeClr>
                </a:solidFill>
              </a:rPr>
              <a:t>prevalecen </a:t>
            </a:r>
            <a:r>
              <a:rPr lang="es-CO" sz="2600" dirty="0">
                <a:solidFill>
                  <a:schemeClr val="tx1">
                    <a:lumMod val="85000"/>
                    <a:lumOff val="15000"/>
                  </a:schemeClr>
                </a:solidFill>
              </a:rPr>
              <a:t>sobre los derechos de los demás</a:t>
            </a:r>
          </a:p>
          <a:p>
            <a:pPr marL="0" indent="0">
              <a:buNone/>
              <a:defRPr/>
            </a:pPr>
            <a:r>
              <a:rPr lang="es-CO" sz="2600" dirty="0">
                <a:solidFill>
                  <a:schemeClr val="tx1">
                    <a:lumMod val="85000"/>
                    <a:lumOff val="15000"/>
                  </a:schemeClr>
                </a:solidFill>
              </a:rPr>
              <a:t>Art. 45 C.P. </a:t>
            </a:r>
            <a:r>
              <a:rPr lang="es-ES" sz="2600" dirty="0">
                <a:solidFill>
                  <a:schemeClr val="tx1">
                    <a:lumMod val="85000"/>
                    <a:lumOff val="15000"/>
                  </a:schemeClr>
                </a:solidFill>
              </a:rPr>
              <a:t> </a:t>
            </a:r>
            <a:endParaRPr lang="es-CO" sz="2600" dirty="0">
              <a:solidFill>
                <a:schemeClr val="tx1">
                  <a:lumMod val="85000"/>
                  <a:lumOff val="15000"/>
                </a:schemeClr>
              </a:solidFill>
            </a:endParaRPr>
          </a:p>
          <a:p>
            <a:pPr marL="0" indent="0">
              <a:buNone/>
              <a:defRPr/>
            </a:pPr>
            <a:r>
              <a:rPr lang="es-ES" sz="2600" dirty="0">
                <a:solidFill>
                  <a:schemeClr val="tx1">
                    <a:lumMod val="85000"/>
                    <a:lumOff val="15000"/>
                  </a:schemeClr>
                </a:solidFill>
              </a:rPr>
              <a:t>El adolescente tiene derecho a la protección y a la formación integral.</a:t>
            </a:r>
            <a:endParaRPr lang="es-CO" sz="2600" dirty="0">
              <a:solidFill>
                <a:schemeClr val="tx1">
                  <a:lumMod val="85000"/>
                  <a:lumOff val="15000"/>
                </a:schemeClr>
              </a:solidFill>
            </a:endParaRPr>
          </a:p>
          <a:p>
            <a:pPr marL="0" indent="0">
              <a:buNone/>
              <a:defRPr/>
            </a:pPr>
            <a:endParaRPr 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18989924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82627" name="Marcador de contenido 2"/>
          <p:cNvSpPr>
            <a:spLocks noGrp="1" noChangeArrowheads="1"/>
          </p:cNvSpPr>
          <p:nvPr>
            <p:ph idx="1"/>
          </p:nvPr>
        </p:nvSpPr>
        <p:spPr>
          <a:xfrm>
            <a:off x="1631950" y="1196976"/>
            <a:ext cx="8712200" cy="5254625"/>
          </a:xfrm>
        </p:spPr>
        <p:txBody>
          <a:bodyPr/>
          <a:lstStyle/>
          <a:p>
            <a:pPr eaLnBrk="1" hangingPunct="1"/>
            <a:r>
              <a:rPr lang="es-CO" altLang="es-CO" dirty="0">
                <a:solidFill>
                  <a:schemeClr val="accent2"/>
                </a:solidFill>
              </a:rPr>
              <a:t>PREVALENCIA DEL INTERÉS SUPERIOR DEL ADOLESCENTE</a:t>
            </a:r>
          </a:p>
          <a:p>
            <a:pPr eaLnBrk="1" hangingPunct="1"/>
            <a:r>
              <a:rPr lang="es-CO" altLang="es-CO" dirty="0"/>
              <a:t>Art. 8 LIA</a:t>
            </a:r>
          </a:p>
          <a:p>
            <a:pPr algn="just" eaLnBrk="1" hangingPunct="1"/>
            <a:r>
              <a:rPr lang="es-ES" altLang="es-ES" b="1" dirty="0"/>
              <a:t>INTERÉS SUPERIOR DE LOS NIÑOS, LAS NIÑAS Y LOS ADOLESCENTES.</a:t>
            </a:r>
            <a:r>
              <a:rPr lang="es-ES" altLang="es-ES" dirty="0"/>
              <a:t> Se entiende por interés superior del niño, niña y adolescente, </a:t>
            </a:r>
            <a:r>
              <a:rPr lang="es-ES" altLang="es-ES" i="1" dirty="0"/>
              <a:t>el imperativo que obliga a todas las personas a garantizar la satisfacción integral y simultánea de todos sus Derechos Humanos, que son universales, prevalentes e interdependientes</a:t>
            </a:r>
            <a:endParaRPr lang="es-CO" altLang="es-CO" i="1" dirty="0"/>
          </a:p>
        </p:txBody>
      </p:sp>
    </p:spTree>
    <p:extLst>
      <p:ext uri="{BB962C8B-B14F-4D97-AF65-F5344CB8AC3E}">
        <p14:creationId xmlns:p14="http://schemas.microsoft.com/office/powerpoint/2010/main" val="33440854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83651" name="Marcador de contenido 2"/>
          <p:cNvSpPr>
            <a:spLocks noGrp="1" noChangeArrowheads="1"/>
          </p:cNvSpPr>
          <p:nvPr>
            <p:ph idx="1"/>
          </p:nvPr>
        </p:nvSpPr>
        <p:spPr>
          <a:xfrm>
            <a:off x="1552575" y="1052514"/>
            <a:ext cx="9144000" cy="5399087"/>
          </a:xfrm>
        </p:spPr>
        <p:txBody>
          <a:bodyPr/>
          <a:lstStyle/>
          <a:p>
            <a:pPr eaLnBrk="1" hangingPunct="1"/>
            <a:r>
              <a:rPr lang="es-CO" altLang="es-CO" dirty="0">
                <a:solidFill>
                  <a:schemeClr val="accent2"/>
                </a:solidFill>
              </a:rPr>
              <a:t>PREVALENCIA DEL INTERÉS SUPERIOR DEL ADOLESCENTE</a:t>
            </a:r>
          </a:p>
          <a:p>
            <a:pPr eaLnBrk="1" hangingPunct="1"/>
            <a:r>
              <a:rPr lang="es-CO" altLang="es-CO" dirty="0"/>
              <a:t>Art. 140 LIA </a:t>
            </a:r>
            <a:r>
              <a:rPr lang="es-ES" altLang="es-ES" dirty="0"/>
              <a:t>FINALIDAD DEL SISTEMA DE RESPONSABILIDAD PENAL PARA ADOLESCENTES. </a:t>
            </a:r>
            <a:endParaRPr lang="es-CO" altLang="es-ES" dirty="0"/>
          </a:p>
          <a:p>
            <a:pPr eaLnBrk="1" hangingPunct="1"/>
            <a:r>
              <a:rPr lang="es-ES" altLang="es-ES" dirty="0"/>
              <a:t>En caso de conflictos normativos entre las disposiciones de esta ley y otras leyes, así como para todo efecto hermenéutico, las autoridades judiciales </a:t>
            </a:r>
            <a:r>
              <a:rPr lang="es-ES" altLang="es-ES" i="1" dirty="0">
                <a:solidFill>
                  <a:srgbClr val="00B0F0"/>
                </a:solidFill>
              </a:rPr>
              <a:t>deberán siempre privilegiar el interés superior del niño y orientarse por los principios de la protección integral, </a:t>
            </a:r>
            <a:r>
              <a:rPr lang="es-ES" altLang="es-ES" dirty="0"/>
              <a:t>así como los pedagógicos, específicos y diferenciados que rigen este sistema.</a:t>
            </a:r>
            <a:endParaRPr lang="es-CO" altLang="es-ES" dirty="0"/>
          </a:p>
          <a:p>
            <a:pPr eaLnBrk="1" hangingPunct="1"/>
            <a:endParaRPr lang="es-CO" altLang="es-CO" dirty="0"/>
          </a:p>
        </p:txBody>
      </p:sp>
    </p:spTree>
    <p:extLst>
      <p:ext uri="{BB962C8B-B14F-4D97-AF65-F5344CB8AC3E}">
        <p14:creationId xmlns:p14="http://schemas.microsoft.com/office/powerpoint/2010/main" val="5108897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58051" name="Marcador de contenido 2">
            <a:extLst>
              <a:ext uri="{FF2B5EF4-FFF2-40B4-BE49-F238E27FC236}">
                <a16:creationId xmlns:a16="http://schemas.microsoft.com/office/drawing/2014/main" id="{4A87FFBF-9360-4F28-B9C1-1755027D8C02}"/>
              </a:ext>
            </a:extLst>
          </p:cNvPr>
          <p:cNvSpPr>
            <a:spLocks noGrp="1"/>
          </p:cNvSpPr>
          <p:nvPr>
            <p:ph idx="1"/>
          </p:nvPr>
        </p:nvSpPr>
        <p:spPr>
          <a:xfrm>
            <a:off x="1552575" y="1052514"/>
            <a:ext cx="9144000" cy="5399087"/>
          </a:xfrm>
        </p:spPr>
        <p:txBody>
          <a:bodyPr rtlCol="0">
            <a:normAutofit/>
          </a:bodyPr>
          <a:lstStyle/>
          <a:p>
            <a:pPr marL="91440" indent="-91440">
              <a:defRPr/>
            </a:pPr>
            <a:r>
              <a:rPr lang="es-CO" altLang="es-CO" dirty="0">
                <a:solidFill>
                  <a:schemeClr val="tx1">
                    <a:lumMod val="85000"/>
                    <a:lumOff val="15000"/>
                  </a:schemeClr>
                </a:solidFill>
                <a:highlight>
                  <a:srgbClr val="FFFF00"/>
                </a:highlight>
              </a:rPr>
              <a:t>RESPETO A LA INTIMIDAD</a:t>
            </a:r>
          </a:p>
          <a:p>
            <a:pPr marL="91440" indent="-91440" algn="just">
              <a:defRPr/>
            </a:pPr>
            <a:r>
              <a:rPr lang="es-CO" altLang="es-CO" dirty="0">
                <a:solidFill>
                  <a:schemeClr val="tx1">
                    <a:lumMod val="85000"/>
                    <a:lumOff val="15000"/>
                  </a:schemeClr>
                </a:solidFill>
              </a:rPr>
              <a:t> REGLAS DE BEIJING</a:t>
            </a:r>
          </a:p>
          <a:p>
            <a:pPr marL="91440" indent="-91440">
              <a:defRPr/>
            </a:pPr>
            <a:r>
              <a:rPr lang="es-ES" dirty="0">
                <a:solidFill>
                  <a:schemeClr val="tx1">
                    <a:lumMod val="85000"/>
                    <a:lumOff val="15000"/>
                  </a:schemeClr>
                </a:solidFill>
              </a:rPr>
              <a:t> </a:t>
            </a:r>
          </a:p>
          <a:p>
            <a:pPr marL="91440" indent="-91440">
              <a:defRPr/>
            </a:pPr>
            <a:r>
              <a:rPr lang="es-ES" dirty="0">
                <a:solidFill>
                  <a:schemeClr val="tx1">
                    <a:lumMod val="85000"/>
                    <a:lumOff val="15000"/>
                  </a:schemeClr>
                </a:solidFill>
              </a:rPr>
              <a:t>8</a:t>
            </a:r>
            <a:r>
              <a:rPr lang="es-ES" dirty="0">
                <a:solidFill>
                  <a:schemeClr val="tx1">
                    <a:lumMod val="85000"/>
                    <a:lumOff val="15000"/>
                  </a:schemeClr>
                </a:solidFill>
                <a:highlight>
                  <a:srgbClr val="00FFFF"/>
                </a:highlight>
              </a:rPr>
              <a:t>. PROTECCIÓN DE LA INTIMIDAD </a:t>
            </a:r>
            <a:br>
              <a:rPr lang="es-ES" dirty="0">
                <a:solidFill>
                  <a:schemeClr val="tx1">
                    <a:lumMod val="85000"/>
                    <a:lumOff val="15000"/>
                  </a:schemeClr>
                </a:solidFill>
              </a:rPr>
            </a:br>
            <a:r>
              <a:rPr lang="es-ES" dirty="0">
                <a:solidFill>
                  <a:schemeClr val="tx1">
                    <a:lumMod val="85000"/>
                    <a:lumOff val="15000"/>
                  </a:schemeClr>
                </a:solidFill>
              </a:rPr>
              <a:t>8.1 Para evitar que la </a:t>
            </a:r>
            <a:r>
              <a:rPr lang="es-ES" i="1" dirty="0">
                <a:solidFill>
                  <a:schemeClr val="tx2">
                    <a:lumMod val="75000"/>
                  </a:schemeClr>
                </a:solidFill>
              </a:rPr>
              <a:t>publicidad indebida </a:t>
            </a:r>
            <a:r>
              <a:rPr lang="es-ES" dirty="0">
                <a:solidFill>
                  <a:schemeClr val="tx1">
                    <a:lumMod val="85000"/>
                    <a:lumOff val="15000"/>
                  </a:schemeClr>
                </a:solidFill>
              </a:rPr>
              <a:t>o el proceso de difamación perjudiquen a los menores, </a:t>
            </a:r>
            <a:r>
              <a:rPr lang="es-ES" i="1" dirty="0">
                <a:solidFill>
                  <a:schemeClr val="tx1">
                    <a:lumMod val="85000"/>
                    <a:lumOff val="15000"/>
                  </a:schemeClr>
                </a:solidFill>
              </a:rPr>
              <a:t>se respetará en todas las etapas el derecho de los menores a la intimidad.</a:t>
            </a:r>
            <a:br>
              <a:rPr lang="es-ES" dirty="0">
                <a:solidFill>
                  <a:schemeClr val="tx1">
                    <a:lumMod val="85000"/>
                    <a:lumOff val="15000"/>
                  </a:schemeClr>
                </a:solidFill>
              </a:rPr>
            </a:br>
            <a:r>
              <a:rPr lang="es-ES" dirty="0">
                <a:solidFill>
                  <a:schemeClr val="tx1">
                    <a:lumMod val="85000"/>
                    <a:lumOff val="15000"/>
                  </a:schemeClr>
                </a:solidFill>
              </a:rPr>
              <a:t>8.2 En principio, </a:t>
            </a:r>
            <a:r>
              <a:rPr lang="es-ES" i="1" dirty="0">
                <a:solidFill>
                  <a:srgbClr val="00B0F0"/>
                </a:solidFill>
              </a:rPr>
              <a:t>no se publicará ninguna información </a:t>
            </a:r>
            <a:r>
              <a:rPr lang="es-ES" i="1" dirty="0">
                <a:solidFill>
                  <a:schemeClr val="tx1">
                    <a:lumMod val="85000"/>
                    <a:lumOff val="15000"/>
                  </a:schemeClr>
                </a:solidFill>
              </a:rPr>
              <a:t>que pueda dar lugar a la individualización </a:t>
            </a:r>
            <a:r>
              <a:rPr lang="es-ES" dirty="0">
                <a:solidFill>
                  <a:schemeClr val="tx1">
                    <a:lumMod val="85000"/>
                    <a:lumOff val="15000"/>
                  </a:schemeClr>
                </a:solidFill>
              </a:rPr>
              <a:t>de un menor delincuente.</a:t>
            </a:r>
          </a:p>
          <a:p>
            <a:pPr marL="91440" indent="-91440" algn="just">
              <a:defRPr/>
            </a:pP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1270618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92867" name="Marcador de contenido 2">
            <a:extLst>
              <a:ext uri="{FF2B5EF4-FFF2-40B4-BE49-F238E27FC236}">
                <a16:creationId xmlns:a16="http://schemas.microsoft.com/office/drawing/2014/main" id="{CDC7CF6C-CA67-4C4E-9A67-A7FC1650AE6A}"/>
              </a:ext>
            </a:extLst>
          </p:cNvPr>
          <p:cNvSpPr>
            <a:spLocks noGrp="1" noChangeArrowheads="1"/>
          </p:cNvSpPr>
          <p:nvPr>
            <p:ph idx="1"/>
          </p:nvPr>
        </p:nvSpPr>
        <p:spPr>
          <a:xfrm>
            <a:off x="1552575" y="1052514"/>
            <a:ext cx="9144000" cy="5399087"/>
          </a:xfrm>
        </p:spPr>
        <p:txBody>
          <a:bodyPr/>
          <a:lstStyle/>
          <a:p>
            <a:pPr eaLnBrk="1" hangingPunct="1">
              <a:defRPr/>
            </a:pPr>
            <a:r>
              <a:rPr lang="es-CO" altLang="es-CO" dirty="0">
                <a:highlight>
                  <a:srgbClr val="FFFF00"/>
                </a:highlight>
              </a:rPr>
              <a:t>RESPETO A LA INTIMIDAD</a:t>
            </a:r>
          </a:p>
          <a:p>
            <a:pPr algn="just" eaLnBrk="1" hangingPunct="1">
              <a:defRPr/>
            </a:pPr>
            <a:r>
              <a:rPr lang="es-CO" altLang="es-CO" dirty="0"/>
              <a:t> ARTS. 147 LIA </a:t>
            </a:r>
            <a:r>
              <a:rPr lang="es-ES" altLang="es-CO" b="1" dirty="0"/>
              <a:t>AUDIENCIAS EN EL SISTEMA DE RESPONSABILIDAD PENAL PARA ADOLESCENTES.</a:t>
            </a:r>
            <a:r>
              <a:rPr lang="es-ES" altLang="es-CO" dirty="0"/>
              <a:t> Las audiencias que se surtan en el proceso de responsabilidad penal para adolescentes, ante los jueces de control de garantías y ante los jueces de conocimiento, </a:t>
            </a:r>
            <a:r>
              <a:rPr lang="es-ES" altLang="es-CO" b="1" i="1" dirty="0">
                <a:solidFill>
                  <a:srgbClr val="00B0F0"/>
                </a:solidFill>
              </a:rPr>
              <a:t>serán cerradas al público si el </a:t>
            </a:r>
            <a:r>
              <a:rPr lang="es-ES" altLang="es-CO" dirty="0"/>
              <a:t>juez considera que la publicidad del procedimiento expone a un daño psicológico al niño, niña o adolescente. Cuando así lo disponga, en ellas solamente podrán intervenir los sujetos procesales.</a:t>
            </a:r>
          </a:p>
          <a:p>
            <a:pPr eaLnBrk="1" hangingPunct="1">
              <a:defRPr/>
            </a:pPr>
            <a:endParaRPr lang="es-CO" altLang="es-CO" dirty="0"/>
          </a:p>
          <a:p>
            <a:pPr eaLnBrk="1" hangingPunct="1">
              <a:defRPr/>
            </a:pPr>
            <a:endParaRPr lang="es-CO" altLang="es-CO" dirty="0"/>
          </a:p>
        </p:txBody>
      </p:sp>
    </p:spTree>
    <p:extLst>
      <p:ext uri="{BB962C8B-B14F-4D97-AF65-F5344CB8AC3E}">
        <p14:creationId xmlns:p14="http://schemas.microsoft.com/office/powerpoint/2010/main" val="37356883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58051" name="Marcador de contenido 2">
            <a:extLst>
              <a:ext uri="{FF2B5EF4-FFF2-40B4-BE49-F238E27FC236}">
                <a16:creationId xmlns:a16="http://schemas.microsoft.com/office/drawing/2014/main" id="{D0C1AA1B-FBA2-4B3E-AB5C-4A9F48796ADE}"/>
              </a:ext>
            </a:extLst>
          </p:cNvPr>
          <p:cNvSpPr>
            <a:spLocks noGrp="1"/>
          </p:cNvSpPr>
          <p:nvPr>
            <p:ph idx="1"/>
          </p:nvPr>
        </p:nvSpPr>
        <p:spPr>
          <a:xfrm>
            <a:off x="1631950" y="908050"/>
            <a:ext cx="9144000" cy="5399088"/>
          </a:xfrm>
        </p:spPr>
        <p:txBody>
          <a:bodyPr rtlCol="0">
            <a:normAutofit/>
          </a:bodyPr>
          <a:lstStyle/>
          <a:p>
            <a:pPr marL="91440" indent="-91440">
              <a:defRPr/>
            </a:pPr>
            <a:r>
              <a:rPr lang="es-CO" altLang="es-CO" dirty="0">
                <a:solidFill>
                  <a:schemeClr val="accent2"/>
                </a:solidFill>
              </a:rPr>
              <a:t>RESPETO A LA INTIMIDAD</a:t>
            </a:r>
          </a:p>
          <a:p>
            <a:pPr marL="91440" indent="-91440" algn="just">
              <a:defRPr/>
            </a:pPr>
            <a:r>
              <a:rPr lang="es-CO" altLang="es-CO" dirty="0">
                <a:solidFill>
                  <a:schemeClr val="tx1">
                    <a:lumMod val="85000"/>
                    <a:lumOff val="15000"/>
                  </a:schemeClr>
                </a:solidFill>
              </a:rPr>
              <a:t> ARTS. 153 LIA </a:t>
            </a:r>
            <a:r>
              <a:rPr lang="es-ES" b="1" dirty="0">
                <a:solidFill>
                  <a:schemeClr val="tx1">
                    <a:lumMod val="85000"/>
                    <a:lumOff val="15000"/>
                  </a:schemeClr>
                </a:solidFill>
              </a:rPr>
              <a:t>RESERVA DE LAS DILIGENCIAS.</a:t>
            </a:r>
            <a:r>
              <a:rPr lang="es-ES" dirty="0">
                <a:solidFill>
                  <a:schemeClr val="tx1">
                    <a:lumMod val="85000"/>
                    <a:lumOff val="15000"/>
                  </a:schemeClr>
                </a:solidFill>
              </a:rPr>
              <a:t> Las </a:t>
            </a:r>
            <a:r>
              <a:rPr lang="es-ES" i="1" dirty="0">
                <a:solidFill>
                  <a:srgbClr val="00B0F0"/>
                </a:solidFill>
              </a:rPr>
              <a:t>actuaciones</a:t>
            </a:r>
            <a:r>
              <a:rPr lang="es-ES" i="1" dirty="0">
                <a:solidFill>
                  <a:schemeClr val="bg1">
                    <a:lumMod val="60000"/>
                    <a:lumOff val="40000"/>
                  </a:schemeClr>
                </a:solidFill>
              </a:rPr>
              <a:t> </a:t>
            </a:r>
            <a:r>
              <a:rPr lang="es-ES" i="1" dirty="0">
                <a:solidFill>
                  <a:srgbClr val="00B0F0"/>
                </a:solidFill>
              </a:rPr>
              <a:t>procesales adelantadas </a:t>
            </a:r>
            <a:r>
              <a:rPr lang="es-ES" dirty="0">
                <a:solidFill>
                  <a:schemeClr val="tx1">
                    <a:lumMod val="85000"/>
                    <a:lumOff val="15000"/>
                  </a:schemeClr>
                </a:solidFill>
              </a:rPr>
              <a:t>en el sistema de responsabilidad penal para adolescentes, </a:t>
            </a:r>
            <a:r>
              <a:rPr lang="es-ES" dirty="0">
                <a:solidFill>
                  <a:schemeClr val="accent3"/>
                </a:solidFill>
              </a:rPr>
              <a:t>sólo podrán ser conocidas por las partes, sus apoderados, y los organismos de control</a:t>
            </a:r>
            <a:r>
              <a:rPr lang="es-ES" dirty="0">
                <a:solidFill>
                  <a:schemeClr val="accent6">
                    <a:lumMod val="60000"/>
                    <a:lumOff val="40000"/>
                  </a:schemeClr>
                </a:solidFill>
              </a:rPr>
              <a:t>.</a:t>
            </a:r>
          </a:p>
          <a:p>
            <a:pPr marL="91440" indent="-91440">
              <a:defRPr/>
            </a:pPr>
            <a:r>
              <a:rPr lang="es-ES" i="1" dirty="0">
                <a:solidFill>
                  <a:schemeClr val="tx1">
                    <a:lumMod val="85000"/>
                    <a:lumOff val="15000"/>
                  </a:schemeClr>
                </a:solidFill>
              </a:rPr>
              <a:t>La identidad del procesado, salvo para las personas mencionadas en el inciso anterior, </a:t>
            </a:r>
            <a:r>
              <a:rPr lang="es-ES" b="1" i="1" u="sng" dirty="0">
                <a:solidFill>
                  <a:schemeClr val="tx1">
                    <a:lumMod val="85000"/>
                    <a:lumOff val="15000"/>
                  </a:schemeClr>
                </a:solidFill>
              </a:rPr>
              <a:t>gozará</a:t>
            </a:r>
            <a:r>
              <a:rPr lang="es-ES" i="1" dirty="0">
                <a:solidFill>
                  <a:schemeClr val="tx1">
                    <a:lumMod val="85000"/>
                    <a:lumOff val="15000"/>
                  </a:schemeClr>
                </a:solidFill>
              </a:rPr>
              <a:t> de reserva</a:t>
            </a:r>
            <a:r>
              <a:rPr lang="es-ES" dirty="0">
                <a:solidFill>
                  <a:schemeClr val="tx1">
                    <a:lumMod val="85000"/>
                    <a:lumOff val="15000"/>
                  </a:schemeClr>
                </a:solidFill>
              </a:rPr>
              <a:t>.</a:t>
            </a:r>
          </a:p>
          <a:p>
            <a:pPr marL="91440" indent="-91440">
              <a:defRPr/>
            </a:pPr>
            <a:r>
              <a:rPr lang="es-ES" b="1" i="1" dirty="0">
                <a:solidFill>
                  <a:srgbClr val="00B050"/>
                </a:solidFill>
              </a:rPr>
              <a:t>Queda prohibido </a:t>
            </a:r>
            <a:r>
              <a:rPr lang="es-ES" dirty="0">
                <a:solidFill>
                  <a:schemeClr val="tx2">
                    <a:lumMod val="90000"/>
                  </a:schemeClr>
                </a:solidFill>
              </a:rPr>
              <a:t>revelar la identidad o imagen que permita la identificación de las personas procesadas</a:t>
            </a:r>
            <a:r>
              <a:rPr lang="es-ES" dirty="0">
                <a:solidFill>
                  <a:schemeClr val="tx1">
                    <a:lumMod val="85000"/>
                    <a:lumOff val="15000"/>
                  </a:schemeClr>
                </a:solidFill>
              </a:rPr>
              <a:t>.</a:t>
            </a:r>
          </a:p>
          <a:p>
            <a:pPr marL="0" indent="0" algn="just">
              <a:buNone/>
              <a:defRPr/>
            </a:pP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a:p>
            <a:pPr marL="91440" indent="-91440">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26821771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94915" name="Marcador de contenido 2">
            <a:extLst>
              <a:ext uri="{FF2B5EF4-FFF2-40B4-BE49-F238E27FC236}">
                <a16:creationId xmlns:a16="http://schemas.microsoft.com/office/drawing/2014/main" id="{31F9789C-013D-4B5D-88A2-6477A4A0FCF7}"/>
              </a:ext>
            </a:extLst>
          </p:cNvPr>
          <p:cNvSpPr>
            <a:spLocks noGrp="1" noChangeArrowheads="1"/>
          </p:cNvSpPr>
          <p:nvPr>
            <p:ph idx="1"/>
          </p:nvPr>
        </p:nvSpPr>
        <p:spPr>
          <a:xfrm>
            <a:off x="1552575" y="1052514"/>
            <a:ext cx="9144000" cy="5399087"/>
          </a:xfrm>
        </p:spPr>
        <p:txBody>
          <a:bodyPr/>
          <a:lstStyle/>
          <a:p>
            <a:pPr eaLnBrk="1" hangingPunct="1">
              <a:defRPr/>
            </a:pPr>
            <a:r>
              <a:rPr lang="es-CO" altLang="es-CO" dirty="0">
                <a:highlight>
                  <a:srgbClr val="FFFF00"/>
                </a:highlight>
              </a:rPr>
              <a:t>RESPETO A LA INTIMIDAD</a:t>
            </a:r>
          </a:p>
          <a:p>
            <a:pPr algn="just" eaLnBrk="1" hangingPunct="1">
              <a:defRPr/>
            </a:pPr>
            <a:r>
              <a:rPr lang="es-CO" altLang="es-CO" dirty="0"/>
              <a:t> </a:t>
            </a:r>
            <a:r>
              <a:rPr lang="es-CO" altLang="es-CO" dirty="0">
                <a:solidFill>
                  <a:srgbClr val="FF0000"/>
                </a:solidFill>
              </a:rPr>
              <a:t>ART. 159 LIA </a:t>
            </a:r>
            <a:r>
              <a:rPr lang="es-ES" altLang="es-CO" b="1" dirty="0">
                <a:solidFill>
                  <a:srgbClr val="FF0000"/>
                </a:solidFill>
              </a:rPr>
              <a:t>PROHIBICIÓN DE ANTECEDENTES</a:t>
            </a:r>
            <a:r>
              <a:rPr lang="es-ES" altLang="es-CO" b="1" dirty="0"/>
              <a:t>.</a:t>
            </a:r>
            <a:r>
              <a:rPr lang="es-ES" altLang="es-CO" dirty="0"/>
              <a:t> </a:t>
            </a:r>
            <a:r>
              <a:rPr lang="es-ES" altLang="es-CO" i="1" dirty="0"/>
              <a:t>Las sentencias </a:t>
            </a:r>
            <a:r>
              <a:rPr lang="es-ES" altLang="es-CO" dirty="0"/>
              <a:t>proferidas en procesos por responsabilidad penal para adolescentes </a:t>
            </a:r>
            <a:r>
              <a:rPr lang="es-ES" altLang="es-CO" i="1" dirty="0">
                <a:solidFill>
                  <a:srgbClr val="00B050"/>
                </a:solidFill>
              </a:rPr>
              <a:t>no tendrán el carácter de antecedente judicial.</a:t>
            </a:r>
            <a:r>
              <a:rPr lang="es-ES" altLang="es-CO" dirty="0"/>
              <a:t> Estos registros son reservados y podrán ser utilizados por las autoridades judiciales competentes para definir las medidas aplicables cuando se trate de establecer la naturaleza y gravedad de las conductas y la proporcionalidad e idoneidad de la medida</a:t>
            </a:r>
            <a:endParaRPr lang="es-CO" altLang="es-CO" dirty="0"/>
          </a:p>
          <a:p>
            <a:pPr eaLnBrk="1" hangingPunct="1">
              <a:defRPr/>
            </a:pPr>
            <a:endParaRPr lang="es-CO" altLang="es-CO" dirty="0"/>
          </a:p>
          <a:p>
            <a:pPr eaLnBrk="1" hangingPunct="1">
              <a:defRPr/>
            </a:pPr>
            <a:endParaRPr lang="es-CO" altLang="es-CO" dirty="0"/>
          </a:p>
        </p:txBody>
      </p:sp>
    </p:spTree>
    <p:extLst>
      <p:ext uri="{BB962C8B-B14F-4D97-AF65-F5344CB8AC3E}">
        <p14:creationId xmlns:p14="http://schemas.microsoft.com/office/powerpoint/2010/main" val="16719071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62147" name="Marcador de contenido 2">
            <a:extLst>
              <a:ext uri="{FF2B5EF4-FFF2-40B4-BE49-F238E27FC236}">
                <a16:creationId xmlns:a16="http://schemas.microsoft.com/office/drawing/2014/main" id="{B1304E6C-9B5B-4621-8958-9F8C090A8298}"/>
              </a:ext>
            </a:extLst>
          </p:cNvPr>
          <p:cNvSpPr>
            <a:spLocks noGrp="1"/>
          </p:cNvSpPr>
          <p:nvPr>
            <p:ph idx="1"/>
          </p:nvPr>
        </p:nvSpPr>
        <p:spPr>
          <a:xfrm>
            <a:off x="1774825" y="1052514"/>
            <a:ext cx="8497888" cy="5399087"/>
          </a:xfrm>
        </p:spPr>
        <p:txBody>
          <a:bodyPr rtlCol="0">
            <a:normAutofit/>
          </a:bodyPr>
          <a:lstStyle/>
          <a:p>
            <a:pPr marL="0" indent="0">
              <a:buNone/>
              <a:defRPr/>
            </a:pPr>
            <a:r>
              <a:rPr lang="es-CO" altLang="es-CO" dirty="0">
                <a:solidFill>
                  <a:srgbClr val="FF0000"/>
                </a:solidFill>
              </a:rPr>
              <a:t>INVESTIGACION OFICIOSA DEL ENTORNO SOCIAL Y DEMÁS CONDICIONES PERSONALES</a:t>
            </a:r>
            <a:r>
              <a:rPr lang="es-CO" altLang="es-CO" dirty="0">
                <a:solidFill>
                  <a:schemeClr val="tx1">
                    <a:lumMod val="85000"/>
                    <a:lumOff val="15000"/>
                  </a:schemeClr>
                </a:solidFill>
              </a:rPr>
              <a:t>. Informe psicosocial completo: económicos, sociales, culturales, psicológico, familiares, personales, jurídicos y demás.</a:t>
            </a:r>
          </a:p>
          <a:p>
            <a:pPr marL="0" indent="0" algn="just">
              <a:buNone/>
              <a:defRPr/>
            </a:pPr>
            <a:r>
              <a:rPr lang="es-CO" sz="1800" b="1" dirty="0">
                <a:solidFill>
                  <a:schemeClr val="tx1">
                    <a:lumMod val="85000"/>
                    <a:lumOff val="15000"/>
                  </a:schemeClr>
                </a:solidFill>
              </a:rPr>
              <a:t>Art. 189 IMPOSICIÓN DE LA SANCIÓN.</a:t>
            </a:r>
            <a:r>
              <a:rPr lang="es-CO" sz="1800" dirty="0">
                <a:solidFill>
                  <a:schemeClr val="tx1">
                    <a:lumMod val="85000"/>
                    <a:lumOff val="15000"/>
                  </a:schemeClr>
                </a:solidFill>
              </a:rPr>
              <a:t> Concluidos los alegatos de los intervinientes en la audiencia del juicio oral el juez declarará si hay lugar o no a la imposición de medida de protección, citará a audiencia para la imposición de la sanción a la cual deberá asistir la Defensoría de Familia para presentar </a:t>
            </a:r>
            <a:r>
              <a:rPr lang="es-CO" i="1" dirty="0">
                <a:solidFill>
                  <a:schemeClr val="tx2">
                    <a:lumMod val="75000"/>
                  </a:schemeClr>
                </a:solidFill>
              </a:rPr>
              <a:t>un estudio que contendrá por lo menos los siguientes aspectos: Situación familiar, económica, social, psicológica y cultural del adolescente y cualquier otra materia que a juicio del funcionario sea de relevancia para imposición de la sanción</a:t>
            </a:r>
            <a:r>
              <a:rPr lang="es-CO" dirty="0">
                <a:solidFill>
                  <a:schemeClr val="tx1">
                    <a:lumMod val="85000"/>
                    <a:lumOff val="15000"/>
                  </a:schemeClr>
                </a:solidFill>
              </a:rPr>
              <a:t>.</a:t>
            </a:r>
            <a:r>
              <a:rPr lang="es-CO" sz="1800" dirty="0">
                <a:solidFill>
                  <a:schemeClr val="tx1">
                    <a:lumMod val="85000"/>
                    <a:lumOff val="15000"/>
                  </a:schemeClr>
                </a:solidFill>
              </a:rPr>
              <a:t> Escuchada la Defensoría de Familia el juez impondrá la sanción que corresponda</a:t>
            </a:r>
          </a:p>
          <a:p>
            <a:pPr marL="0" indent="0" algn="just">
              <a:buNone/>
              <a:defRPr/>
            </a:pPr>
            <a:r>
              <a:rPr lang="es-CO" altLang="es-CO" dirty="0">
                <a:solidFill>
                  <a:schemeClr val="tx1">
                    <a:lumMod val="85000"/>
                    <a:lumOff val="15000"/>
                  </a:schemeClr>
                </a:solidFill>
              </a:rPr>
              <a:t>Art. 157 Sentencia Anticipada.</a:t>
            </a:r>
          </a:p>
        </p:txBody>
      </p:sp>
    </p:spTree>
    <p:extLst>
      <p:ext uri="{BB962C8B-B14F-4D97-AF65-F5344CB8AC3E}">
        <p14:creationId xmlns:p14="http://schemas.microsoft.com/office/powerpoint/2010/main" val="2878781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65219" name="Marcador de contenido 2">
            <a:extLst>
              <a:ext uri="{FF2B5EF4-FFF2-40B4-BE49-F238E27FC236}">
                <a16:creationId xmlns:a16="http://schemas.microsoft.com/office/drawing/2014/main" id="{95E05D38-5FAF-4C74-B566-4923635037B2}"/>
              </a:ext>
            </a:extLst>
          </p:cNvPr>
          <p:cNvSpPr>
            <a:spLocks noGrp="1"/>
          </p:cNvSpPr>
          <p:nvPr>
            <p:ph idx="1"/>
          </p:nvPr>
        </p:nvSpPr>
        <p:spPr>
          <a:xfrm>
            <a:off x="1919536" y="1268760"/>
            <a:ext cx="8496945" cy="5182840"/>
          </a:xfrm>
        </p:spPr>
        <p:txBody>
          <a:bodyPr rtlCol="0">
            <a:normAutofit fontScale="92500" lnSpcReduction="10000"/>
          </a:bodyPr>
          <a:lstStyle/>
          <a:p>
            <a:pPr marL="0" indent="0">
              <a:buNone/>
              <a:defRPr/>
            </a:pPr>
            <a:r>
              <a:rPr lang="es-CO" altLang="es-CO" dirty="0">
                <a:solidFill>
                  <a:schemeClr val="tx1">
                    <a:lumMod val="85000"/>
                    <a:lumOff val="15000"/>
                  </a:schemeClr>
                </a:solidFill>
                <a:highlight>
                  <a:srgbClr val="FFFF00"/>
                </a:highlight>
              </a:rPr>
              <a:t>LIMITACIÓN DEL USO DE LA FUERZA </a:t>
            </a:r>
          </a:p>
          <a:p>
            <a:pPr marL="0" indent="0" algn="just">
              <a:buNone/>
              <a:defRPr/>
            </a:pPr>
            <a:r>
              <a:rPr lang="es-CO" altLang="es-CO" dirty="0">
                <a:solidFill>
                  <a:schemeClr val="tx1">
                    <a:lumMod val="85000"/>
                    <a:lumOff val="15000"/>
                  </a:schemeClr>
                </a:solidFill>
              </a:rPr>
              <a:t>Se prohíben o restringen los elementos de coerción (esposas), violencia, excepto cuando se salga del control y sea necesaria para su protección.</a:t>
            </a:r>
          </a:p>
          <a:p>
            <a:pPr marL="0" indent="0">
              <a:buNone/>
              <a:defRPr/>
            </a:pPr>
            <a:r>
              <a:rPr lang="es-CO" dirty="0">
                <a:solidFill>
                  <a:schemeClr val="tx1">
                    <a:lumMod val="85000"/>
                    <a:lumOff val="15000"/>
                  </a:schemeClr>
                </a:solidFill>
              </a:rPr>
              <a:t>Convención sobre los Derechos del Niño Artículo 37</a:t>
            </a:r>
            <a:r>
              <a:rPr lang="es-ES" dirty="0">
                <a:solidFill>
                  <a:schemeClr val="tx1">
                    <a:lumMod val="85000"/>
                    <a:lumOff val="15000"/>
                  </a:schemeClr>
                </a:solidFill>
              </a:rPr>
              <a:t>:</a:t>
            </a:r>
          </a:p>
          <a:p>
            <a:pPr marL="0" indent="0">
              <a:buNone/>
              <a:defRPr/>
            </a:pPr>
            <a:r>
              <a:rPr lang="es-ES" dirty="0">
                <a:solidFill>
                  <a:schemeClr val="tx1">
                    <a:lumMod val="85000"/>
                    <a:lumOff val="15000"/>
                  </a:schemeClr>
                </a:solidFill>
              </a:rPr>
              <a:t>Literal “a) </a:t>
            </a:r>
            <a:r>
              <a:rPr lang="es-ES" i="1" dirty="0">
                <a:solidFill>
                  <a:schemeClr val="tx2">
                    <a:lumMod val="75000"/>
                  </a:schemeClr>
                </a:solidFill>
              </a:rPr>
              <a:t>“Ningún niño sea sometido a torturas ni a otros tratos o penas crueles, inhumanos o degradantes. </a:t>
            </a:r>
            <a:r>
              <a:rPr lang="es-ES" dirty="0">
                <a:solidFill>
                  <a:schemeClr val="tx1">
                    <a:lumMod val="85000"/>
                    <a:lumOff val="15000"/>
                  </a:schemeClr>
                </a:solidFill>
              </a:rPr>
              <a:t>…”</a:t>
            </a:r>
          </a:p>
          <a:p>
            <a:pPr marL="0" indent="0">
              <a:buNone/>
              <a:defRPr/>
            </a:pPr>
            <a:r>
              <a:rPr lang="es-ES" dirty="0">
                <a:solidFill>
                  <a:schemeClr val="tx1">
                    <a:lumMod val="85000"/>
                    <a:lumOff val="15000"/>
                  </a:schemeClr>
                </a:solidFill>
              </a:rPr>
              <a:t>Literal c) ”</a:t>
            </a:r>
            <a:r>
              <a:rPr lang="es-ES" dirty="0">
                <a:solidFill>
                  <a:schemeClr val="tx2">
                    <a:lumMod val="90000"/>
                  </a:schemeClr>
                </a:solidFill>
              </a:rPr>
              <a:t>Todo niño privado de libertad sea tratado con la humanidad y el respeto que merece la dignidad inherente a la persona humana</a:t>
            </a:r>
            <a:r>
              <a:rPr lang="es-ES" dirty="0">
                <a:solidFill>
                  <a:schemeClr val="tx1">
                    <a:lumMod val="85000"/>
                    <a:lumOff val="15000"/>
                  </a:schemeClr>
                </a:solidFill>
              </a:rPr>
              <a:t>, …</a:t>
            </a:r>
          </a:p>
          <a:p>
            <a:pPr marL="0" indent="0">
              <a:buNone/>
              <a:defRPr/>
            </a:pPr>
            <a:r>
              <a:rPr lang="es-ES" sz="2200" dirty="0">
                <a:solidFill>
                  <a:schemeClr val="tx1">
                    <a:lumMod val="85000"/>
                    <a:lumOff val="15000"/>
                  </a:schemeClr>
                </a:solidFill>
              </a:rPr>
              <a:t>DIRECTRICES DE LAS NACIONES UNIDAS PARA LA PREVENCIÓN DE LA DELINCUENCIA JUVENIL (DIRECTRICES DE RIAD), en su capítulo de IV de los </a:t>
            </a:r>
            <a:r>
              <a:rPr lang="es-ES" sz="2200" b="1" dirty="0">
                <a:solidFill>
                  <a:schemeClr val="tx1">
                    <a:lumMod val="85000"/>
                    <a:lumOff val="15000"/>
                  </a:schemeClr>
                </a:solidFill>
              </a:rPr>
              <a:t>PROCESOS DE SOCIALIZACION</a:t>
            </a:r>
            <a:r>
              <a:rPr lang="es-ES" sz="2200" dirty="0">
                <a:solidFill>
                  <a:schemeClr val="tx1">
                    <a:lumMod val="85000"/>
                    <a:lumOff val="15000"/>
                  </a:schemeClr>
                </a:solidFill>
              </a:rPr>
              <a:t>, Literal B, sobre </a:t>
            </a:r>
            <a:r>
              <a:rPr lang="es-ES" sz="2200" b="1" dirty="0">
                <a:solidFill>
                  <a:schemeClr val="tx1">
                    <a:lumMod val="85000"/>
                    <a:lumOff val="15000"/>
                  </a:schemeClr>
                </a:solidFill>
              </a:rPr>
              <a:t>La Educación</a:t>
            </a:r>
            <a:r>
              <a:rPr lang="es-ES" sz="2200" dirty="0">
                <a:solidFill>
                  <a:schemeClr val="tx1">
                    <a:lumMod val="85000"/>
                    <a:lumOff val="15000"/>
                  </a:schemeClr>
                </a:solidFill>
              </a:rPr>
              <a:t>, </a:t>
            </a:r>
            <a:r>
              <a:rPr lang="es-ES" sz="2200" dirty="0" err="1">
                <a:solidFill>
                  <a:schemeClr val="tx1">
                    <a:lumMod val="85000"/>
                    <a:lumOff val="15000"/>
                  </a:schemeClr>
                </a:solidFill>
              </a:rPr>
              <a:t>subliteral</a:t>
            </a:r>
            <a:r>
              <a:rPr lang="es-ES" sz="2200" dirty="0">
                <a:solidFill>
                  <a:schemeClr val="tx1">
                    <a:lumMod val="85000"/>
                    <a:lumOff val="15000"/>
                  </a:schemeClr>
                </a:solidFill>
              </a:rPr>
              <a:t> h, cuando sienta: </a:t>
            </a:r>
            <a:r>
              <a:rPr lang="es-ES" sz="2200" i="1" dirty="0">
                <a:solidFill>
                  <a:schemeClr val="tx2"/>
                </a:solidFill>
              </a:rPr>
              <a:t>“Evitar las medidas disciplinarias severas, en particular los castigos corporales.”.</a:t>
            </a:r>
            <a:endParaRPr lang="es-ES" sz="2200" dirty="0">
              <a:solidFill>
                <a:schemeClr val="tx2"/>
              </a:solidFill>
            </a:endParaRPr>
          </a:p>
          <a:p>
            <a:pPr marL="0" indent="0">
              <a:buNone/>
              <a:defRPr/>
            </a:pPr>
            <a:endParaRPr lang="es-ES" dirty="0">
              <a:solidFill>
                <a:schemeClr val="tx1">
                  <a:lumMod val="85000"/>
                  <a:lumOff val="15000"/>
                </a:schemeClr>
              </a:solidFill>
            </a:endParaRPr>
          </a:p>
          <a:p>
            <a:pPr marL="0" indent="0">
              <a:buNone/>
              <a:defRPr/>
            </a:pPr>
            <a:endParaRPr lang="es-ES" dirty="0">
              <a:solidFill>
                <a:schemeClr val="tx2"/>
              </a:solidFill>
            </a:endParaRPr>
          </a:p>
          <a:p>
            <a:pPr marL="91440" indent="-91440">
              <a:defRPr/>
            </a:pPr>
            <a:endParaRPr lang="es-ES" dirty="0">
              <a:solidFill>
                <a:schemeClr val="tx1">
                  <a:lumMod val="85000"/>
                  <a:lumOff val="15000"/>
                </a:schemeClr>
              </a:solidFill>
            </a:endParaRPr>
          </a:p>
        </p:txBody>
      </p:sp>
    </p:spTree>
    <p:extLst>
      <p:ext uri="{BB962C8B-B14F-4D97-AF65-F5344CB8AC3E}">
        <p14:creationId xmlns:p14="http://schemas.microsoft.com/office/powerpoint/2010/main" val="5375656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91843" name="Marcador de contenido 2">
            <a:extLst>
              <a:ext uri="{FF2B5EF4-FFF2-40B4-BE49-F238E27FC236}">
                <a16:creationId xmlns:a16="http://schemas.microsoft.com/office/drawing/2014/main" id="{B383F86D-F905-407C-B20A-03F2A44BAE51}"/>
              </a:ext>
            </a:extLst>
          </p:cNvPr>
          <p:cNvSpPr>
            <a:spLocks noGrp="1"/>
          </p:cNvSpPr>
          <p:nvPr>
            <p:ph idx="1"/>
          </p:nvPr>
        </p:nvSpPr>
        <p:spPr>
          <a:xfrm>
            <a:off x="1552575" y="1052514"/>
            <a:ext cx="9144000" cy="5399087"/>
          </a:xfrm>
        </p:spPr>
        <p:txBody>
          <a:bodyPr rtlCol="0">
            <a:normAutofit/>
          </a:bodyPr>
          <a:lstStyle/>
          <a:p>
            <a:pPr marL="91440" indent="-91440">
              <a:buFontTx/>
              <a:buChar char="-"/>
              <a:defRPr/>
            </a:pPr>
            <a:r>
              <a:rPr lang="es-CO" altLang="es-CO" dirty="0">
                <a:solidFill>
                  <a:schemeClr val="accent2"/>
                </a:solidFill>
              </a:rPr>
              <a:t>LIMITACIÓN DEL USO DE LA FUERZA </a:t>
            </a:r>
          </a:p>
          <a:p>
            <a:pPr marL="91440" indent="-91440">
              <a:defRPr/>
            </a:pPr>
            <a:r>
              <a:rPr lang="es-CO" altLang="es-CO" dirty="0">
                <a:solidFill>
                  <a:schemeClr val="tx1">
                    <a:lumMod val="85000"/>
                    <a:lumOff val="15000"/>
                  </a:schemeClr>
                </a:solidFill>
              </a:rPr>
              <a:t>RESOLUCIÓN DE LA ASAMBLEA GENERAL DE LAS NACIONES UNIDAS DE 1991.</a:t>
            </a:r>
            <a:r>
              <a:rPr lang="es-ES" altLang="es-CO" dirty="0">
                <a:solidFill>
                  <a:schemeClr val="tx1">
                    <a:lumMod val="85000"/>
                    <a:lumOff val="15000"/>
                  </a:schemeClr>
                </a:solidFill>
              </a:rPr>
              <a:t> “Consciente de que los menores privados de libertad son </a:t>
            </a:r>
            <a:r>
              <a:rPr lang="es-ES" altLang="es-CO" dirty="0">
                <a:solidFill>
                  <a:schemeClr val="tx2">
                    <a:lumMod val="75000"/>
                  </a:schemeClr>
                </a:solidFill>
              </a:rPr>
              <a:t>sumamente vulnerables </a:t>
            </a:r>
            <a:r>
              <a:rPr lang="es-ES" altLang="es-CO" dirty="0">
                <a:solidFill>
                  <a:schemeClr val="tx1">
                    <a:lumMod val="85000"/>
                    <a:lumOff val="15000"/>
                  </a:schemeClr>
                </a:solidFill>
              </a:rPr>
              <a:t>a los malos tratos, a la victimización y a la violación de sus derechos,</a:t>
            </a:r>
          </a:p>
          <a:p>
            <a:pPr marL="91440" indent="-91440">
              <a:defRPr/>
            </a:pPr>
            <a:r>
              <a:rPr lang="es-ES" altLang="es-CO" dirty="0">
                <a:solidFill>
                  <a:schemeClr val="tx1">
                    <a:lumMod val="85000"/>
                    <a:lumOff val="15000"/>
                  </a:schemeClr>
                </a:solidFill>
              </a:rPr>
              <a:t>…</a:t>
            </a:r>
          </a:p>
          <a:p>
            <a:pPr marL="91440" indent="-91440">
              <a:defRPr/>
            </a:pPr>
            <a:r>
              <a:rPr lang="es-ES" altLang="es-CO" dirty="0">
                <a:solidFill>
                  <a:schemeClr val="tx1">
                    <a:lumMod val="85000"/>
                    <a:lumOff val="15000"/>
                  </a:schemeClr>
                </a:solidFill>
              </a:rPr>
              <a:t>2.- Reconoce que, debido a su </a:t>
            </a:r>
            <a:r>
              <a:rPr lang="es-ES" altLang="es-CO" dirty="0">
                <a:solidFill>
                  <a:srgbClr val="00B0F0"/>
                </a:solidFill>
              </a:rPr>
              <a:t>gran vulnerabilidad</a:t>
            </a:r>
            <a:r>
              <a:rPr lang="es-ES" altLang="es-CO" dirty="0">
                <a:solidFill>
                  <a:schemeClr val="tx1">
                    <a:lumMod val="85000"/>
                    <a:lumOff val="15000"/>
                  </a:schemeClr>
                </a:solidFill>
              </a:rPr>
              <a:t>, los menores privados de libertad requieren especial atención y protección y que deberán garantizarse sus derechos y bienestar durante el período en que estén privados de su libertad y con posterioridad a él; …”.</a:t>
            </a:r>
          </a:p>
          <a:p>
            <a:pPr marL="91440" indent="-91440">
              <a:defRPr/>
            </a:pPr>
            <a:r>
              <a:rPr lang="es-CO" altLang="es-CO" dirty="0">
                <a:solidFill>
                  <a:schemeClr val="tx1">
                    <a:lumMod val="85000"/>
                    <a:lumOff val="15000"/>
                  </a:schemeClr>
                </a:solidFill>
              </a:rPr>
              <a:t> </a:t>
            </a:r>
            <a:endParaRPr lang="es-ES" altLang="es-CO" dirty="0">
              <a:solidFill>
                <a:schemeClr val="tx1">
                  <a:lumMod val="85000"/>
                  <a:lumOff val="15000"/>
                </a:schemeClr>
              </a:solidFill>
            </a:endParaRPr>
          </a:p>
        </p:txBody>
      </p:sp>
    </p:spTree>
    <p:extLst>
      <p:ext uri="{BB962C8B-B14F-4D97-AF65-F5344CB8AC3E}">
        <p14:creationId xmlns:p14="http://schemas.microsoft.com/office/powerpoint/2010/main" val="20611139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65219" name="Marcador de contenido 2">
            <a:extLst>
              <a:ext uri="{FF2B5EF4-FFF2-40B4-BE49-F238E27FC236}">
                <a16:creationId xmlns:a16="http://schemas.microsoft.com/office/drawing/2014/main" id="{4E34032C-B76D-4208-A248-C8B36BE9E900}"/>
              </a:ext>
            </a:extLst>
          </p:cNvPr>
          <p:cNvSpPr>
            <a:spLocks noGrp="1"/>
          </p:cNvSpPr>
          <p:nvPr>
            <p:ph idx="1"/>
          </p:nvPr>
        </p:nvSpPr>
        <p:spPr>
          <a:xfrm>
            <a:off x="1552575" y="1052514"/>
            <a:ext cx="9144000" cy="5399087"/>
          </a:xfrm>
        </p:spPr>
        <p:txBody>
          <a:bodyPr rtlCol="0">
            <a:normAutofit/>
          </a:bodyPr>
          <a:lstStyle/>
          <a:p>
            <a:pPr marL="91440" indent="-91440">
              <a:buFontTx/>
              <a:buChar char="-"/>
              <a:defRPr/>
            </a:pPr>
            <a:r>
              <a:rPr lang="es-CO" altLang="es-CO" dirty="0">
                <a:solidFill>
                  <a:schemeClr val="accent2"/>
                </a:solidFill>
              </a:rPr>
              <a:t>LIMITACIÓN DEL USO DE LA FUERZA </a:t>
            </a:r>
          </a:p>
          <a:p>
            <a:pPr marL="0" indent="0">
              <a:buNone/>
              <a:defRPr/>
            </a:pPr>
            <a:r>
              <a:rPr lang="es-ES" dirty="0">
                <a:solidFill>
                  <a:schemeClr val="tx1">
                    <a:lumMod val="85000"/>
                    <a:lumOff val="15000"/>
                  </a:schemeClr>
                </a:solidFill>
              </a:rPr>
              <a:t>Constitución Política de 1991 Artículo 12:</a:t>
            </a:r>
          </a:p>
          <a:p>
            <a:pPr marL="0" indent="0">
              <a:buNone/>
              <a:defRPr/>
            </a:pPr>
            <a:r>
              <a:rPr lang="es-ES" dirty="0">
                <a:solidFill>
                  <a:schemeClr val="tx2"/>
                </a:solidFill>
              </a:rPr>
              <a:t> </a:t>
            </a:r>
            <a:r>
              <a:rPr lang="es-ES" b="1" dirty="0">
                <a:solidFill>
                  <a:schemeClr val="tx2"/>
                </a:solidFill>
              </a:rPr>
              <a:t>“</a:t>
            </a:r>
            <a:r>
              <a:rPr lang="es-ES" dirty="0">
                <a:solidFill>
                  <a:schemeClr val="tx2"/>
                </a:solidFill>
              </a:rPr>
              <a:t>Nadie será sometido a desaparición forzada, a torturas ni a tratos o penas crueles, inhumanos o degradantes.”.</a:t>
            </a:r>
          </a:p>
          <a:p>
            <a:pPr marL="0" indent="0">
              <a:buNone/>
              <a:defRPr/>
            </a:pPr>
            <a:endParaRPr lang="es-ES" dirty="0">
              <a:solidFill>
                <a:schemeClr val="tx1">
                  <a:lumMod val="85000"/>
                  <a:lumOff val="15000"/>
                </a:schemeClr>
              </a:solidFill>
            </a:endParaRPr>
          </a:p>
          <a:p>
            <a:pPr marL="0" indent="0">
              <a:buNone/>
              <a:defRPr/>
            </a:pPr>
            <a:r>
              <a:rPr lang="es-ES" dirty="0">
                <a:solidFill>
                  <a:schemeClr val="tx1">
                    <a:lumMod val="85000"/>
                    <a:lumOff val="15000"/>
                  </a:schemeClr>
                </a:solidFill>
              </a:rPr>
              <a:t>Artículo 1° </a:t>
            </a:r>
            <a:r>
              <a:rPr lang="es-CO" dirty="0">
                <a:solidFill>
                  <a:schemeClr val="tx1">
                    <a:lumMod val="85000"/>
                    <a:lumOff val="15000"/>
                  </a:schemeClr>
                </a:solidFill>
              </a:rPr>
              <a:t>la ley 906 de 2004. “</a:t>
            </a:r>
            <a:r>
              <a:rPr lang="es-ES" dirty="0">
                <a:solidFill>
                  <a:schemeClr val="tx1">
                    <a:lumMod val="85000"/>
                    <a:lumOff val="15000"/>
                  </a:schemeClr>
                </a:solidFill>
              </a:rPr>
              <a:t>DIGNIDAD HUMANA. Los intervinientes en el proceso penal serán tratados con el respeto debido a la dignidad humana.”.</a:t>
            </a:r>
          </a:p>
          <a:p>
            <a:pPr marL="91440" indent="-91440">
              <a:buFontTx/>
              <a:buChar char="-"/>
              <a:defRPr/>
            </a:pP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22055527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65219" name="Marcador de contenido 2">
            <a:extLst>
              <a:ext uri="{FF2B5EF4-FFF2-40B4-BE49-F238E27FC236}">
                <a16:creationId xmlns:a16="http://schemas.microsoft.com/office/drawing/2014/main" id="{44B6092E-2A98-43BE-BD44-6CB15463D1E5}"/>
              </a:ext>
            </a:extLst>
          </p:cNvPr>
          <p:cNvSpPr>
            <a:spLocks noGrp="1"/>
          </p:cNvSpPr>
          <p:nvPr>
            <p:ph idx="1"/>
          </p:nvPr>
        </p:nvSpPr>
        <p:spPr>
          <a:xfrm>
            <a:off x="1552575" y="1052514"/>
            <a:ext cx="9144000" cy="5399087"/>
          </a:xfrm>
        </p:spPr>
        <p:txBody>
          <a:bodyPr rtlCol="0">
            <a:normAutofit/>
          </a:bodyPr>
          <a:lstStyle/>
          <a:p>
            <a:pPr marL="91440" indent="-91440">
              <a:buFontTx/>
              <a:buChar char="-"/>
              <a:defRPr/>
            </a:pPr>
            <a:r>
              <a:rPr lang="es-CO" altLang="es-CO" dirty="0">
                <a:solidFill>
                  <a:schemeClr val="accent2"/>
                </a:solidFill>
              </a:rPr>
              <a:t>LIMITACIÓN DEL USO DE LA FUERZA </a:t>
            </a:r>
          </a:p>
          <a:p>
            <a:pPr marL="91440" indent="-91440">
              <a:defRPr/>
            </a:pPr>
            <a:r>
              <a:rPr lang="es-ES" dirty="0">
                <a:solidFill>
                  <a:schemeClr val="tx1">
                    <a:lumMod val="85000"/>
                    <a:lumOff val="15000"/>
                  </a:schemeClr>
                </a:solidFill>
              </a:rPr>
              <a:t>Artículo 94 LIA:</a:t>
            </a:r>
            <a:r>
              <a:rPr lang="es-CO" dirty="0">
                <a:solidFill>
                  <a:schemeClr val="tx1">
                    <a:lumMod val="85000"/>
                    <a:lumOff val="15000"/>
                  </a:schemeClr>
                </a:solidFill>
              </a:rPr>
              <a:t>PROHIBICIONES ESPECIALES. Se prohíbe la conducción de niños, niñas y adolescentes mediante </a:t>
            </a:r>
            <a:r>
              <a:rPr lang="es-CO" i="1" u="sng" dirty="0">
                <a:solidFill>
                  <a:schemeClr val="tx2"/>
                </a:solidFill>
              </a:rPr>
              <a:t>la utilización de esposas</a:t>
            </a:r>
            <a:r>
              <a:rPr lang="es-CO" i="1" dirty="0">
                <a:solidFill>
                  <a:schemeClr val="tx2"/>
                </a:solidFill>
              </a:rPr>
              <a:t> o cualquier </a:t>
            </a:r>
            <a:r>
              <a:rPr lang="es-CO" i="1" u="sng" dirty="0">
                <a:solidFill>
                  <a:schemeClr val="tx2"/>
                </a:solidFill>
              </a:rPr>
              <a:t>otro medio que atente contra su dignidad</a:t>
            </a:r>
            <a:r>
              <a:rPr lang="es-CO" i="1" dirty="0">
                <a:solidFill>
                  <a:schemeClr val="tx2"/>
                </a:solidFill>
              </a:rPr>
              <a:t>.</a:t>
            </a:r>
            <a:endParaRPr lang="es-ES" i="1" dirty="0">
              <a:solidFill>
                <a:schemeClr val="tx2"/>
              </a:solidFill>
            </a:endParaRPr>
          </a:p>
          <a:p>
            <a:pPr marL="91440" indent="-91440">
              <a:defRPr/>
            </a:pPr>
            <a:r>
              <a:rPr lang="es-CO" dirty="0">
                <a:solidFill>
                  <a:schemeClr val="tx1">
                    <a:lumMod val="85000"/>
                    <a:lumOff val="15000"/>
                  </a:schemeClr>
                </a:solidFill>
              </a:rPr>
              <a:t>Igualmente se prohíbe </a:t>
            </a:r>
            <a:r>
              <a:rPr lang="es-CO" u="sng" dirty="0">
                <a:solidFill>
                  <a:schemeClr val="bg2">
                    <a:lumMod val="60000"/>
                    <a:lumOff val="40000"/>
                  </a:schemeClr>
                </a:solidFill>
              </a:rPr>
              <a:t>el uso de armas</a:t>
            </a:r>
            <a:r>
              <a:rPr lang="es-CO" dirty="0">
                <a:solidFill>
                  <a:schemeClr val="bg2">
                    <a:lumMod val="60000"/>
                    <a:lumOff val="40000"/>
                  </a:schemeClr>
                </a:solidFill>
              </a:rPr>
              <a:t> </a:t>
            </a:r>
            <a:r>
              <a:rPr lang="es-CO" dirty="0">
                <a:solidFill>
                  <a:schemeClr val="tx1">
                    <a:lumMod val="85000"/>
                    <a:lumOff val="15000"/>
                  </a:schemeClr>
                </a:solidFill>
              </a:rPr>
              <a:t>para impedir o conjurar la evasión del niño, niña o adolescente que es conducido ante autoridad competente, </a:t>
            </a:r>
            <a:r>
              <a:rPr lang="es-CO" u="sng" dirty="0">
                <a:solidFill>
                  <a:schemeClr val="bg1">
                    <a:lumMod val="20000"/>
                    <a:lumOff val="80000"/>
                  </a:schemeClr>
                </a:solidFill>
              </a:rPr>
              <a:t>salvo que sea necesario para proteger la integridad física del encargado de su conducción ante la amenaza de un peligro grave e inminente</a:t>
            </a:r>
            <a:r>
              <a:rPr lang="es-CO" dirty="0">
                <a:solidFill>
                  <a:schemeClr val="tx1">
                    <a:lumMod val="85000"/>
                    <a:lumOff val="15000"/>
                  </a:schemeClr>
                </a:solidFill>
              </a:rPr>
              <a:t>. </a:t>
            </a:r>
            <a:endParaRPr lang="es-CO" altLang="es-CO" dirty="0">
              <a:solidFill>
                <a:schemeClr val="tx1">
                  <a:lumMod val="85000"/>
                  <a:lumOff val="15000"/>
                </a:schemeClr>
              </a:solidFill>
            </a:endParaRPr>
          </a:p>
        </p:txBody>
      </p:sp>
    </p:spTree>
    <p:extLst>
      <p:ext uri="{BB962C8B-B14F-4D97-AF65-F5344CB8AC3E}">
        <p14:creationId xmlns:p14="http://schemas.microsoft.com/office/powerpoint/2010/main" val="33747202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Título 1"/>
          <p:cNvSpPr>
            <a:spLocks noGrp="1" noChangeArrowheads="1"/>
          </p:cNvSpPr>
          <p:nvPr>
            <p:ph type="title"/>
          </p:nvPr>
        </p:nvSpPr>
        <p:spPr>
          <a:xfrm>
            <a:off x="1524000" y="0"/>
            <a:ext cx="9251950" cy="908050"/>
          </a:xfrm>
        </p:spPr>
        <p:txBody>
          <a:bodyPr>
            <a:normAutofit fontScale="90000"/>
          </a:bodyPr>
          <a:lstStyle/>
          <a:p>
            <a:pPr algn="just" eaLnBrk="1" hangingPunct="1"/>
            <a:r>
              <a:rPr lang="es-ES" altLang="es-CO" sz="3400"/>
              <a:t>PRINCIPIOS DE LA JUSTICIA PENAL DE ADOLESCENTES</a:t>
            </a:r>
          </a:p>
        </p:txBody>
      </p:sp>
      <p:sp>
        <p:nvSpPr>
          <p:cNvPr id="295939" name="Marcador de contenido 2">
            <a:extLst>
              <a:ext uri="{FF2B5EF4-FFF2-40B4-BE49-F238E27FC236}">
                <a16:creationId xmlns:a16="http://schemas.microsoft.com/office/drawing/2014/main" id="{1246C4F2-FB0D-4165-A2D2-4EF310E7719A}"/>
              </a:ext>
            </a:extLst>
          </p:cNvPr>
          <p:cNvSpPr>
            <a:spLocks noGrp="1"/>
          </p:cNvSpPr>
          <p:nvPr>
            <p:ph idx="1"/>
          </p:nvPr>
        </p:nvSpPr>
        <p:spPr>
          <a:xfrm>
            <a:off x="1552575" y="1052514"/>
            <a:ext cx="9144000" cy="5399087"/>
          </a:xfrm>
        </p:spPr>
        <p:txBody>
          <a:bodyPr rtlCol="0">
            <a:normAutofit/>
          </a:bodyPr>
          <a:lstStyle/>
          <a:p>
            <a:pPr marL="91440" indent="-91440">
              <a:buFontTx/>
              <a:buChar char="-"/>
              <a:defRPr/>
            </a:pPr>
            <a:r>
              <a:rPr lang="es-ES" altLang="es-ES" dirty="0">
                <a:solidFill>
                  <a:schemeClr val="tx1">
                    <a:lumMod val="85000"/>
                    <a:lumOff val="15000"/>
                  </a:schemeClr>
                </a:solidFill>
                <a:highlight>
                  <a:srgbClr val="FFFF00"/>
                </a:highlight>
              </a:rPr>
              <a:t>DE SEGUNDA OPORTUNIDAD </a:t>
            </a:r>
          </a:p>
          <a:p>
            <a:pPr marL="91440" indent="-91440">
              <a:buFontTx/>
              <a:buChar char="-"/>
              <a:defRPr/>
            </a:pPr>
            <a:r>
              <a:rPr lang="es-CO" altLang="es-ES" dirty="0">
                <a:solidFill>
                  <a:schemeClr val="tx1">
                    <a:lumMod val="85000"/>
                    <a:lumOff val="15000"/>
                  </a:schemeClr>
                </a:solidFill>
              </a:rPr>
              <a:t>Aspectos pedagógicos, especializado diferenciado, humanitario--- Transgresor primario.</a:t>
            </a:r>
          </a:p>
          <a:p>
            <a:pPr marL="91440" indent="-91440">
              <a:buFontTx/>
              <a:buChar char="-"/>
              <a:defRPr/>
            </a:pPr>
            <a:endParaRPr lang="es-CO" altLang="es-ES" dirty="0">
              <a:solidFill>
                <a:schemeClr val="tx2">
                  <a:lumMod val="50000"/>
                </a:schemeClr>
              </a:solidFill>
            </a:endParaRPr>
          </a:p>
          <a:p>
            <a:pPr marL="91440" indent="-91440">
              <a:buFontTx/>
              <a:buChar char="-"/>
              <a:defRPr/>
            </a:pPr>
            <a:r>
              <a:rPr lang="es-ES" altLang="es-ES" dirty="0">
                <a:solidFill>
                  <a:schemeClr val="tx1">
                    <a:lumMod val="85000"/>
                    <a:lumOff val="15000"/>
                  </a:schemeClr>
                </a:solidFill>
                <a:highlight>
                  <a:srgbClr val="00FF00"/>
                </a:highlight>
              </a:rPr>
              <a:t>DE PROGRESIVIDAD DE LA SANCIÓN</a:t>
            </a:r>
          </a:p>
          <a:p>
            <a:pPr marL="91440" indent="-91440">
              <a:buFontTx/>
              <a:buChar char="-"/>
              <a:defRPr/>
            </a:pPr>
            <a:endParaRPr lang="es-CO" altLang="es-ES" dirty="0">
              <a:solidFill>
                <a:schemeClr val="tx1">
                  <a:lumMod val="85000"/>
                  <a:lumOff val="15000"/>
                </a:schemeClr>
              </a:solidFill>
            </a:endParaRPr>
          </a:p>
          <a:p>
            <a:pPr marL="91440" indent="-91440">
              <a:buFontTx/>
              <a:buChar char="-"/>
              <a:defRPr/>
            </a:pPr>
            <a:r>
              <a:rPr lang="es-CO" altLang="es-ES" dirty="0">
                <a:solidFill>
                  <a:schemeClr val="tx1">
                    <a:lumMod val="85000"/>
                    <a:lumOff val="15000"/>
                  </a:schemeClr>
                </a:solidFill>
              </a:rPr>
              <a:t>1º.- Segunda oportunidad va subiendo la gravedad de la medida.</a:t>
            </a:r>
          </a:p>
          <a:p>
            <a:pPr marL="91440" indent="-91440">
              <a:buFontTx/>
              <a:buChar char="-"/>
              <a:defRPr/>
            </a:pPr>
            <a:endParaRPr lang="es-CO" altLang="es-ES" dirty="0">
              <a:solidFill>
                <a:schemeClr val="tx1">
                  <a:lumMod val="85000"/>
                  <a:lumOff val="15000"/>
                </a:schemeClr>
              </a:solidFill>
            </a:endParaRPr>
          </a:p>
          <a:p>
            <a:pPr marL="91440" indent="-91440">
              <a:buFontTx/>
              <a:buChar char="-"/>
              <a:defRPr/>
            </a:pPr>
            <a:r>
              <a:rPr lang="es-CO" altLang="es-ES" dirty="0">
                <a:solidFill>
                  <a:schemeClr val="tx1">
                    <a:lumMod val="85000"/>
                    <a:lumOff val="15000"/>
                  </a:schemeClr>
                </a:solidFill>
              </a:rPr>
              <a:t>2º.- Progresividad en el proceso, se aspira a que alcance logros.</a:t>
            </a:r>
          </a:p>
          <a:p>
            <a:pPr marL="91440" indent="-91440">
              <a:buFontTx/>
              <a:buChar char="-"/>
              <a:defRPr/>
            </a:pPr>
            <a:endParaRPr lang="es-ES" altLang="es-ES" dirty="0">
              <a:solidFill>
                <a:schemeClr val="tx1">
                  <a:lumMod val="85000"/>
                  <a:lumOff val="15000"/>
                </a:schemeClr>
              </a:solidFill>
            </a:endParaRPr>
          </a:p>
        </p:txBody>
      </p:sp>
    </p:spTree>
    <p:extLst>
      <p:ext uri="{BB962C8B-B14F-4D97-AF65-F5344CB8AC3E}">
        <p14:creationId xmlns:p14="http://schemas.microsoft.com/office/powerpoint/2010/main" val="32851445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1"/>
          <p:cNvPicPr>
            <a:picLocks noGrp="1" noChangeAspect="1"/>
          </p:cNvPicPr>
          <p:nvPr>
            <p:ph idx="1"/>
          </p:nvPr>
        </p:nvPicPr>
        <p:blipFill>
          <a:blip r:embed="rId2"/>
          <a:stretch>
            <a:fillRect/>
          </a:stretch>
        </p:blipFill>
        <p:spPr>
          <a:xfrm>
            <a:off x="125505" y="197224"/>
            <a:ext cx="11905129" cy="6667506"/>
          </a:xfrm>
          <a:prstGeom prst="rect">
            <a:avLst/>
          </a:prstGeom>
        </p:spPr>
      </p:pic>
    </p:spTree>
    <p:extLst>
      <p:ext uri="{BB962C8B-B14F-4D97-AF65-F5344CB8AC3E}">
        <p14:creationId xmlns:p14="http://schemas.microsoft.com/office/powerpoint/2010/main" val="291775380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761</TotalTime>
  <Words>6164</Words>
  <Application>Microsoft Office PowerPoint</Application>
  <PresentationFormat>Panorámica</PresentationFormat>
  <Paragraphs>402</Paragraphs>
  <Slides>77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77</vt:i4>
      </vt:variant>
    </vt:vector>
  </HeadingPairs>
  <TitlesOfParts>
    <vt:vector size="83" baseType="lpstr">
      <vt:lpstr>Arial</vt:lpstr>
      <vt:lpstr>Calibri</vt:lpstr>
      <vt:lpstr>Calibri Light</vt:lpstr>
      <vt:lpstr>Trebuchet MS</vt:lpstr>
      <vt:lpstr>Wingdings</vt:lpstr>
      <vt:lpstr>Tema de Office</vt:lpstr>
      <vt:lpstr>GENERALES DEL S.R.P.A.</vt:lpstr>
      <vt:lpstr>GENARALIDADES - SRPA</vt:lpstr>
      <vt:lpstr>Presentación de PowerPoint</vt:lpstr>
      <vt:lpstr>Presentación de PowerPoint</vt:lpstr>
      <vt:lpstr>Presentación de PowerPoint</vt:lpstr>
      <vt:lpstr>GENARALIDADES - SRPA</vt:lpstr>
      <vt:lpstr>Presentación de PowerPoint</vt:lpstr>
      <vt:lpstr>GENARALIDADES - SRPA</vt:lpstr>
      <vt:lpstr>GENARALIDADES - SRPA</vt:lpstr>
      <vt:lpstr>GENARALIDADES - SRPA</vt:lpstr>
      <vt:lpstr>GENARALIDADES - SRPA</vt:lpstr>
      <vt:lpstr>GENARALIDADES - SRPA</vt:lpstr>
      <vt:lpstr>Presentación de PowerPoint</vt:lpstr>
      <vt:lpstr>GENARALIDADES - SRPA</vt:lpstr>
      <vt:lpstr>GENARALIDADES - SRPA</vt:lpstr>
      <vt:lpstr>Presentación de PowerPoint</vt:lpstr>
      <vt:lpstr>PRINCIPIOS</vt:lpstr>
      <vt:lpstr> CON PRINCIPIOS PROCESALES DIFERENTES</vt:lpstr>
      <vt:lpstr>PRINCIPIOS</vt:lpstr>
      <vt:lpstr>PRINCIPIOS</vt:lpstr>
      <vt:lpstr>PRINCIPIOS</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DEL DERECHO PROCESAL PENAL</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PRINCIPIOS DE LA JUSTICIA PENAL DE ADOLESCENTES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CARACTERÍSTICAS GENERALES DEL S.R.P.A.</dc:title>
  <dc:creator>Segundo Olmedo Ojeda Burbano</dc:creator>
  <cp:lastModifiedBy>Francy Elena Montoya Arce</cp:lastModifiedBy>
  <cp:revision>46</cp:revision>
  <dcterms:created xsi:type="dcterms:W3CDTF">2025-03-18T15:48:55Z</dcterms:created>
  <dcterms:modified xsi:type="dcterms:W3CDTF">2026-06-09T19:27:06Z</dcterms:modified>
</cp:coreProperties>
</file>