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DF4694-D471-4871-E338-2CAF9548A7E6}" v="85" dt="2026-05-28T04:38:53.7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dirty="0"/>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s-CO"/>
          </a:p>
        </p:txBody>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694395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dirty="0"/>
              <a:t>Click to edit Master title style</a:t>
            </a:r>
          </a:p>
        </p:txBody>
      </p:sp>
      <p:sp>
        <p:nvSpPr>
          <p:cNvPr id="3" name="Content Placeholder 2"/>
          <p:cNvSpPr>
            <a:spLocks noGrp="1"/>
          </p:cNvSpPr>
          <p:nvPr>
            <p:ph idx="1"/>
          </p:nvPr>
        </p:nvSpPr>
        <p:spPr>
          <a:xfrm>
            <a:off x="2589212" y="2133600"/>
            <a:ext cx="8915400" cy="37776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576965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692194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4285305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342362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105443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675482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dirty="0"/>
              <a:t>Click to edit Master title style</a:t>
            </a:r>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738580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61332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dirty="0"/>
              <a:t>Click to edit Master title style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061069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dirty="0"/>
              <a:t>Click to edit Master title style</a:t>
            </a:r>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295620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dirty="0"/>
              <a:t>Click to edit Master title style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8668995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dirty="0"/>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70043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dirty="0"/>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41496219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433718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dirty="0"/>
              <a:t>Click to edit Master title style</a:t>
            </a:r>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613273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s-CO"/>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s-CO"/>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s-CO"/>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s-CO"/>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s-CO"/>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s-CO"/>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s-CO"/>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s-CO"/>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s-CO"/>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s-CO"/>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s-CO"/>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s-CO"/>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s-CO"/>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s-CO"/>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s-CO"/>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s-CO"/>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s-CO"/>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s-CO"/>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s-CO"/>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s-CO"/>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s-CO"/>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s-CO"/>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s-CO"/>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s-CO"/>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6/9/2026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4218417108"/>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 id="2147484032" r:id="rId12"/>
    <p:sldLayoutId id="2147484033" r:id="rId13"/>
    <p:sldLayoutId id="2147484034" r:id="rId14"/>
    <p:sldLayoutId id="2147484035" r:id="rId15"/>
    <p:sldLayoutId id="214748403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BF12F1-C24F-4B01-BBB7-54FE0A8A1C09}"/>
              </a:ext>
            </a:extLst>
          </p:cNvPr>
          <p:cNvSpPr>
            <a:spLocks noGrp="1"/>
          </p:cNvSpPr>
          <p:nvPr>
            <p:ph type="ctrTitle"/>
          </p:nvPr>
        </p:nvSpPr>
        <p:spPr/>
        <p:style>
          <a:lnRef idx="2">
            <a:schemeClr val="accent2">
              <a:shade val="15000"/>
            </a:schemeClr>
          </a:lnRef>
          <a:fillRef idx="1">
            <a:schemeClr val="accent2"/>
          </a:fillRef>
          <a:effectRef idx="0">
            <a:schemeClr val="accent2"/>
          </a:effectRef>
          <a:fontRef idx="minor">
            <a:schemeClr val="lt1"/>
          </a:fontRef>
        </p:style>
        <p:txBody>
          <a:bodyPr>
            <a:normAutofit fontScale="90000"/>
          </a:bodyPr>
          <a:lstStyle/>
          <a:p>
            <a:r>
              <a:rPr lang="es-ES" dirty="0"/>
              <a:t>Generalidades de la Justicia Juvenil Restaurativa</a:t>
            </a:r>
            <a:endParaRPr lang="es-CO" dirty="0"/>
          </a:p>
        </p:txBody>
      </p:sp>
      <p:sp>
        <p:nvSpPr>
          <p:cNvPr id="7" name="Subtítulo 6">
            <a:extLst>
              <a:ext uri="{FF2B5EF4-FFF2-40B4-BE49-F238E27FC236}">
                <a16:creationId xmlns:a16="http://schemas.microsoft.com/office/drawing/2014/main" id="{7BCD1C58-0DC9-1FB6-D2AA-482ED518DDF0}"/>
              </a:ext>
            </a:extLst>
          </p:cNvPr>
          <p:cNvSpPr>
            <a:spLocks noGrp="1"/>
          </p:cNvSpPr>
          <p:nvPr>
            <p:ph type="subTitle" idx="1"/>
          </p:nvPr>
        </p:nvSpPr>
        <p:spPr/>
        <p:txBody>
          <a:bodyPr/>
          <a:lstStyle/>
          <a:p>
            <a:endParaRPr lang="es-CO"/>
          </a:p>
          <a:p>
            <a:endParaRPr lang="es-CO" dirty="0"/>
          </a:p>
        </p:txBody>
      </p:sp>
    </p:spTree>
    <p:extLst>
      <p:ext uri="{BB962C8B-B14F-4D97-AF65-F5344CB8AC3E}">
        <p14:creationId xmlns:p14="http://schemas.microsoft.com/office/powerpoint/2010/main" val="3857245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D2C03E-4C98-A539-0A2A-19133A6488E3}"/>
              </a:ext>
            </a:extLst>
          </p:cNvPr>
          <p:cNvSpPr>
            <a:spLocks noGrp="1"/>
          </p:cNvSpPr>
          <p:nvPr>
            <p:ph type="title"/>
          </p:nvPr>
        </p:nvSpPr>
        <p:spPr/>
        <p:style>
          <a:lnRef idx="2">
            <a:schemeClr val="accent2">
              <a:shade val="15000"/>
            </a:schemeClr>
          </a:lnRef>
          <a:fillRef idx="1">
            <a:schemeClr val="accent2"/>
          </a:fillRef>
          <a:effectRef idx="0">
            <a:schemeClr val="accent2"/>
          </a:effectRef>
          <a:fontRef idx="minor">
            <a:schemeClr val="lt1"/>
          </a:fontRef>
        </p:style>
        <p:txBody>
          <a:bodyPr/>
          <a:lstStyle/>
          <a:p>
            <a:r>
              <a:rPr lang="es-ES" dirty="0" err="1"/>
              <a:t>Origenes</a:t>
            </a:r>
            <a:r>
              <a:rPr lang="es-ES" dirty="0"/>
              <a:t> de la Justicia Juvenil Restaurativa</a:t>
            </a:r>
            <a:endParaRPr lang="es-CO" dirty="0"/>
          </a:p>
        </p:txBody>
      </p:sp>
      <p:sp>
        <p:nvSpPr>
          <p:cNvPr id="3" name="Marcador de contenido 2">
            <a:extLst>
              <a:ext uri="{FF2B5EF4-FFF2-40B4-BE49-F238E27FC236}">
                <a16:creationId xmlns:a16="http://schemas.microsoft.com/office/drawing/2014/main" id="{46144ED2-C0BA-DD77-3822-74149F2D93D3}"/>
              </a:ext>
            </a:extLst>
          </p:cNvPr>
          <p:cNvSpPr>
            <a:spLocks noGrp="1"/>
          </p:cNvSpPr>
          <p:nvPr>
            <p:ph idx="1"/>
          </p:nvPr>
        </p:nvSpPr>
        <p:spPr/>
        <p:style>
          <a:lnRef idx="2">
            <a:schemeClr val="accent5">
              <a:shade val="15000"/>
            </a:schemeClr>
          </a:lnRef>
          <a:fillRef idx="1">
            <a:schemeClr val="accent5"/>
          </a:fillRef>
          <a:effectRef idx="0">
            <a:schemeClr val="accent5"/>
          </a:effectRef>
          <a:fontRef idx="minor">
            <a:schemeClr val="lt1"/>
          </a:fontRef>
        </p:style>
        <p:txBody>
          <a:bodyPr/>
          <a:lstStyle/>
          <a:p>
            <a:r>
              <a:rPr lang="es-ES" dirty="0"/>
              <a:t>Criminología critica</a:t>
            </a:r>
          </a:p>
          <a:p>
            <a:r>
              <a:rPr lang="es-ES" dirty="0"/>
              <a:t>Abolicionismo</a:t>
            </a:r>
            <a:endParaRPr lang="es-CO" dirty="0"/>
          </a:p>
          <a:p>
            <a:r>
              <a:rPr lang="es-CO" dirty="0"/>
              <a:t>Movimiento de Victimas</a:t>
            </a:r>
          </a:p>
          <a:p>
            <a:r>
              <a:rPr lang="es-CO" dirty="0"/>
              <a:t>Resolución pacífica de conflictos</a:t>
            </a:r>
            <a:endParaRPr lang="es-ES" dirty="0"/>
          </a:p>
        </p:txBody>
      </p:sp>
    </p:spTree>
    <p:extLst>
      <p:ext uri="{BB962C8B-B14F-4D97-AF65-F5344CB8AC3E}">
        <p14:creationId xmlns:p14="http://schemas.microsoft.com/office/powerpoint/2010/main" val="2189765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1638FF-62AE-1D74-F3B0-336CC6D48EC6}"/>
              </a:ext>
            </a:extLst>
          </p:cNvPr>
          <p:cNvSpPr>
            <a:spLocks noGrp="1"/>
          </p:cNvSpPr>
          <p:nvPr>
            <p:ph type="title"/>
          </p:nvPr>
        </p:nvSpPr>
        <p:spPr/>
        <p:style>
          <a:lnRef idx="2">
            <a:schemeClr val="accent6">
              <a:shade val="15000"/>
            </a:schemeClr>
          </a:lnRef>
          <a:fillRef idx="1">
            <a:schemeClr val="accent6"/>
          </a:fillRef>
          <a:effectRef idx="0">
            <a:schemeClr val="accent6"/>
          </a:effectRef>
          <a:fontRef idx="minor">
            <a:schemeClr val="lt1"/>
          </a:fontRef>
        </p:style>
        <p:txBody>
          <a:bodyPr/>
          <a:lstStyle/>
          <a:p>
            <a:r>
              <a:rPr lang="es-CO" dirty="0"/>
              <a:t>La </a:t>
            </a:r>
            <a:r>
              <a:rPr lang="es-CO" b="1" dirty="0"/>
              <a:t>Declaración de </a:t>
            </a:r>
            <a:r>
              <a:rPr lang="es-CO" b="1" dirty="0" err="1"/>
              <a:t>Leuven</a:t>
            </a:r>
            <a:r>
              <a:rPr lang="es-CO" b="1" dirty="0"/>
              <a:t> de 1997</a:t>
            </a:r>
            <a:r>
              <a:rPr lang="es-CO" dirty="0"/>
              <a:t> </a:t>
            </a:r>
          </a:p>
        </p:txBody>
      </p:sp>
      <p:sp>
        <p:nvSpPr>
          <p:cNvPr id="3" name="Marcador de contenido 2">
            <a:extLst>
              <a:ext uri="{FF2B5EF4-FFF2-40B4-BE49-F238E27FC236}">
                <a16:creationId xmlns:a16="http://schemas.microsoft.com/office/drawing/2014/main" id="{9CC1374D-9674-A5B9-5D84-C6FD622AB6CB}"/>
              </a:ext>
            </a:extLst>
          </p:cNvPr>
          <p:cNvSpPr>
            <a:spLocks noGrp="1"/>
          </p:cNvSpPr>
          <p:nvPr>
            <p:ph idx="1"/>
          </p:nvPr>
        </p:nvSpPr>
        <p:spPr/>
        <p:style>
          <a:lnRef idx="2">
            <a:schemeClr val="accent2">
              <a:shade val="15000"/>
            </a:schemeClr>
          </a:lnRef>
          <a:fillRef idx="1">
            <a:schemeClr val="accent2"/>
          </a:fillRef>
          <a:effectRef idx="0">
            <a:schemeClr val="accent2"/>
          </a:effectRef>
          <a:fontRef idx="minor">
            <a:schemeClr val="lt1"/>
          </a:fontRef>
        </p:style>
        <p:txBody>
          <a:bodyPr/>
          <a:lstStyle/>
          <a:p>
            <a:r>
              <a:rPr lang="es-CO" dirty="0"/>
              <a:t>“La justicia restaurativa es un proceso en el que todas las partes implicadas en un determinado delito resuelven colectivamente cómo manejar las consecuencias del delito y sus implicaciones para el futuro.”</a:t>
            </a:r>
          </a:p>
          <a:p>
            <a:r>
              <a:rPr lang="es-CO" dirty="0"/>
              <a:t>La </a:t>
            </a:r>
            <a:r>
              <a:rPr lang="es-CO" b="1" dirty="0"/>
              <a:t>Declaración de </a:t>
            </a:r>
            <a:r>
              <a:rPr lang="es-CO" b="1" dirty="0" err="1"/>
              <a:t>Leuven</a:t>
            </a:r>
            <a:r>
              <a:rPr lang="es-CO" b="1" dirty="0"/>
              <a:t> de 1997</a:t>
            </a:r>
            <a:r>
              <a:rPr lang="es-CO" dirty="0"/>
              <a:t> (o Declaración de Lovaina) es un documento internacional histórico que consolidó los principios de la </a:t>
            </a:r>
            <a:r>
              <a:rPr lang="es-CO" b="1" dirty="0"/>
              <a:t>justicia restaurativa</a:t>
            </a:r>
            <a:r>
              <a:rPr lang="es-CO" dirty="0"/>
              <a:t>, enfocándose de manera prioritaria en el </a:t>
            </a:r>
            <a:r>
              <a:rPr lang="es-CO" b="1" dirty="0"/>
              <a:t>sistema penal juvenil</a:t>
            </a:r>
            <a:r>
              <a:rPr lang="es-CO" dirty="0"/>
              <a:t>. Fue adoptada formalmente durante la Primera Conferencia Internacional sobre la Justicia Reparativa para los Jóvenes, celebrada en Bélgica</a:t>
            </a:r>
          </a:p>
        </p:txBody>
      </p:sp>
    </p:spTree>
    <p:extLst>
      <p:ext uri="{BB962C8B-B14F-4D97-AF65-F5344CB8AC3E}">
        <p14:creationId xmlns:p14="http://schemas.microsoft.com/office/powerpoint/2010/main" val="2676085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1D30E0-37C5-24B3-2022-CF74982939FB}"/>
              </a:ext>
            </a:extLst>
          </p:cNvPr>
          <p:cNvSpPr>
            <a:spLocks noGrp="1"/>
          </p:cNvSpPr>
          <p:nvPr>
            <p:ph type="title"/>
          </p:nvPr>
        </p:nvSpPr>
        <p:spPr/>
        <p:txBody>
          <a:bodyPr>
            <a:normAutofit fontScale="90000"/>
          </a:bodyPr>
          <a:lstStyle/>
          <a:p>
            <a:br>
              <a:rPr lang="es-CO" dirty="0"/>
            </a:br>
            <a:endParaRPr lang="es-CO" dirty="0"/>
          </a:p>
        </p:txBody>
      </p:sp>
      <p:sp>
        <p:nvSpPr>
          <p:cNvPr id="3" name="Marcador de contenido 2">
            <a:extLst>
              <a:ext uri="{FF2B5EF4-FFF2-40B4-BE49-F238E27FC236}">
                <a16:creationId xmlns:a16="http://schemas.microsoft.com/office/drawing/2014/main" id="{5DD53C74-0581-FE9F-AF7D-1F94781275DA}"/>
              </a:ext>
            </a:extLst>
          </p:cNvPr>
          <p:cNvSpPr>
            <a:spLocks noGrp="1"/>
          </p:cNvSpPr>
          <p:nvPr>
            <p:ph idx="1"/>
          </p:nvPr>
        </p:nvSpPr>
        <p:spPr/>
        <p:style>
          <a:lnRef idx="2">
            <a:schemeClr val="accent6">
              <a:shade val="15000"/>
            </a:schemeClr>
          </a:lnRef>
          <a:fillRef idx="1">
            <a:schemeClr val="accent6"/>
          </a:fillRef>
          <a:effectRef idx="0">
            <a:schemeClr val="accent6"/>
          </a:effectRef>
          <a:fontRef idx="minor">
            <a:schemeClr val="lt1"/>
          </a:fontRef>
        </p:style>
        <p:txBody>
          <a:bodyPr/>
          <a:lstStyle/>
          <a:p>
            <a:r>
              <a:rPr lang="es-CO" b="1" dirty="0" err="1"/>
              <a:t>Leuven</a:t>
            </a:r>
            <a:r>
              <a:rPr lang="es-CO" b="1" dirty="0"/>
              <a:t> (conocida en español como Lovaina) no es un pueblo, sino una vibrante ciudad histórica de más de 103.000 habitantes, situada en la región de Flandes, Bélgica, a solo 25 kilómetros al este de Bruselas.</a:t>
            </a:r>
            <a:r>
              <a:rPr lang="es-CO" dirty="0"/>
              <a:t> Es la capital de la provincia del Brabante Flamenco y destaca a nivel mundial por ser una emblemática </a:t>
            </a:r>
            <a:r>
              <a:rPr lang="es-CO" b="1" dirty="0"/>
              <a:t>ciudad universitaria y cervecera</a:t>
            </a:r>
            <a:r>
              <a:rPr lang="es-CO" dirty="0"/>
              <a:t>. Su ambiente combina la majestuosidad de la arquitectura gótica medieval con la energía de miles de estudiantes </a:t>
            </a:r>
          </a:p>
        </p:txBody>
      </p:sp>
    </p:spTree>
    <p:extLst>
      <p:ext uri="{BB962C8B-B14F-4D97-AF65-F5344CB8AC3E}">
        <p14:creationId xmlns:p14="http://schemas.microsoft.com/office/powerpoint/2010/main" val="1317271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D43098-CBAC-1268-4FD3-ED0DBD6D740C}"/>
              </a:ext>
            </a:extLst>
          </p:cNvPr>
          <p:cNvSpPr>
            <a:spLocks noGrp="1"/>
          </p:cNvSpPr>
          <p:nvPr>
            <p:ph type="title"/>
          </p:nvPr>
        </p:nvSpPr>
        <p:spPr/>
        <p:txBody>
          <a:bodyPr>
            <a:normAutofit fontScale="90000"/>
          </a:bodyPr>
          <a:lstStyle/>
          <a:p>
            <a:br>
              <a:rPr lang="es-CO" dirty="0"/>
            </a:br>
            <a:endParaRPr lang="es-CO"/>
          </a:p>
        </p:txBody>
      </p:sp>
      <p:pic>
        <p:nvPicPr>
          <p:cNvPr id="4" name="Marcador de contenido 3" descr="Ayuntamiento de Lovaina">
            <a:extLst>
              <a:ext uri="{FF2B5EF4-FFF2-40B4-BE49-F238E27FC236}">
                <a16:creationId xmlns:a16="http://schemas.microsoft.com/office/drawing/2014/main" id="{480E4BB3-4218-F8A7-B27D-6D2ACB32853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4215438" y="2133600"/>
            <a:ext cx="5662950" cy="3778250"/>
          </a:xfrm>
          <a:prstGeom prst="rect">
            <a:avLst/>
          </a:prstGeom>
          <a:noFill/>
          <a:ln>
            <a:noFill/>
          </a:ln>
        </p:spPr>
      </p:pic>
    </p:spTree>
    <p:extLst>
      <p:ext uri="{BB962C8B-B14F-4D97-AF65-F5344CB8AC3E}">
        <p14:creationId xmlns:p14="http://schemas.microsoft.com/office/powerpoint/2010/main" val="362731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168927-3985-7FC2-19A2-8C1B1A9C2FDB}"/>
              </a:ext>
            </a:extLst>
          </p:cNvPr>
          <p:cNvSpPr>
            <a:spLocks noGrp="1"/>
          </p:cNvSpPr>
          <p:nvPr>
            <p:ph type="title"/>
          </p:nvPr>
        </p:nvSpPr>
        <p:spPr/>
        <p:txBody>
          <a:bodyPr>
            <a:normAutofit fontScale="90000"/>
          </a:bodyPr>
          <a:lstStyle/>
          <a:p>
            <a:br>
              <a:rPr lang="es-CO" dirty="0"/>
            </a:br>
            <a:endParaRPr lang="es-CO"/>
          </a:p>
        </p:txBody>
      </p:sp>
      <p:pic>
        <p:nvPicPr>
          <p:cNvPr id="4" name="Marcador de contenido 3" descr="Universidad de Lovaina">
            <a:extLst>
              <a:ext uri="{FF2B5EF4-FFF2-40B4-BE49-F238E27FC236}">
                <a16:creationId xmlns:a16="http://schemas.microsoft.com/office/drawing/2014/main" id="{AC74797F-3899-511A-E2FC-19DC97561D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4216763" y="2133600"/>
            <a:ext cx="5660299" cy="3778250"/>
          </a:xfrm>
          <a:prstGeom prst="rect">
            <a:avLst/>
          </a:prstGeom>
          <a:noFill/>
          <a:ln>
            <a:noFill/>
          </a:ln>
        </p:spPr>
      </p:pic>
    </p:spTree>
    <p:extLst>
      <p:ext uri="{BB962C8B-B14F-4D97-AF65-F5344CB8AC3E}">
        <p14:creationId xmlns:p14="http://schemas.microsoft.com/office/powerpoint/2010/main" val="2477188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6781D5-8828-3703-EE61-DA2AE3A3327B}"/>
              </a:ext>
            </a:extLst>
          </p:cNvPr>
          <p:cNvSpPr>
            <a:spLocks noGrp="1"/>
          </p:cNvSpPr>
          <p:nvPr>
            <p:ph type="title"/>
          </p:nvPr>
        </p:nvSpPr>
        <p:spPr/>
        <p:txBody>
          <a:bodyPr>
            <a:normAutofit fontScale="90000"/>
          </a:bodyPr>
          <a:lstStyle/>
          <a:p>
            <a:br>
              <a:rPr lang="es-CO" dirty="0"/>
            </a:br>
            <a:endParaRPr lang="es-CO"/>
          </a:p>
        </p:txBody>
      </p:sp>
      <p:pic>
        <p:nvPicPr>
          <p:cNvPr id="4" name="Marcador de contenido 3" descr="Oude Market Lovaina">
            <a:extLst>
              <a:ext uri="{FF2B5EF4-FFF2-40B4-BE49-F238E27FC236}">
                <a16:creationId xmlns:a16="http://schemas.microsoft.com/office/drawing/2014/main" id="{8B04E10C-5C19-01F2-7D2E-750E2D25BC4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4216763" y="2133600"/>
            <a:ext cx="5660299" cy="3778250"/>
          </a:xfrm>
          <a:prstGeom prst="rect">
            <a:avLst/>
          </a:prstGeom>
          <a:noFill/>
          <a:ln>
            <a:noFill/>
          </a:ln>
        </p:spPr>
      </p:pic>
    </p:spTree>
    <p:extLst>
      <p:ext uri="{BB962C8B-B14F-4D97-AF65-F5344CB8AC3E}">
        <p14:creationId xmlns:p14="http://schemas.microsoft.com/office/powerpoint/2010/main" val="160827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C00CFD-E6F8-4880-9EC2-48521A0C7093}"/>
              </a:ext>
            </a:extLst>
          </p:cNvPr>
          <p:cNvSpPr>
            <a:spLocks noGrp="1"/>
          </p:cNvSpPr>
          <p:nvPr>
            <p:ph type="title"/>
          </p:nvPr>
        </p:nvSpPr>
        <p:spPr/>
        <p:txBody>
          <a:bodyPr>
            <a:normAutofit fontScale="90000"/>
          </a:bodyPr>
          <a:lstStyle/>
          <a:p>
            <a:br>
              <a:rPr lang="es-CO" dirty="0"/>
            </a:br>
            <a:endParaRPr lang="es-CO" dirty="0"/>
          </a:p>
        </p:txBody>
      </p:sp>
      <p:sp>
        <p:nvSpPr>
          <p:cNvPr id="3" name="Marcador de contenido 2">
            <a:extLst>
              <a:ext uri="{FF2B5EF4-FFF2-40B4-BE49-F238E27FC236}">
                <a16:creationId xmlns:a16="http://schemas.microsoft.com/office/drawing/2014/main" id="{5065B9E9-6165-0F81-4F21-C19990EB87E5}"/>
              </a:ext>
            </a:extLst>
          </p:cNvPr>
          <p:cNvSpPr>
            <a:spLocks noGrp="1"/>
          </p:cNvSpPr>
          <p:nvPr>
            <p:ph idx="1"/>
          </p:nvPr>
        </p:nvSpPr>
        <p:spPr/>
        <p:txBody>
          <a:bodyPr/>
          <a:lstStyle/>
          <a:p>
            <a:r>
              <a:rPr lang="es-CO" dirty="0"/>
              <a:t>La </a:t>
            </a:r>
            <a:r>
              <a:rPr lang="es-CO" b="1" dirty="0"/>
              <a:t>Declaración de </a:t>
            </a:r>
            <a:r>
              <a:rPr lang="es-CO" b="1" dirty="0" err="1"/>
              <a:t>Leuven</a:t>
            </a:r>
            <a:r>
              <a:rPr lang="es-CO" b="1" dirty="0"/>
              <a:t> de 1997, </a:t>
            </a:r>
            <a:r>
              <a:rPr lang="es-CO" dirty="0"/>
              <a:t>fue adoptada el 13 de mayo de 1997 por los participantes en la reunión de negocios de la Red Internacional de Investigación sobre Justicia Restaurativa para Jóvenes</a:t>
            </a:r>
          </a:p>
          <a:p>
            <a:endParaRPr lang="es-CO" dirty="0"/>
          </a:p>
        </p:txBody>
      </p:sp>
    </p:spTree>
    <p:extLst>
      <p:ext uri="{BB962C8B-B14F-4D97-AF65-F5344CB8AC3E}">
        <p14:creationId xmlns:p14="http://schemas.microsoft.com/office/powerpoint/2010/main" val="674579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346126-F4E9-07B1-BF36-652548210FD3}"/>
              </a:ext>
            </a:extLst>
          </p:cNvPr>
          <p:cNvSpPr>
            <a:spLocks noGrp="1"/>
          </p:cNvSpPr>
          <p:nvPr>
            <p:ph type="title"/>
          </p:nvPr>
        </p:nvSpPr>
        <p:spPr/>
        <p:txBody>
          <a:bodyPr>
            <a:normAutofit fontScale="90000"/>
          </a:bodyPr>
          <a:lstStyle/>
          <a:p>
            <a:br>
              <a:rPr lang="es-CO" dirty="0"/>
            </a:br>
            <a:endParaRPr lang="es-CO"/>
          </a:p>
        </p:txBody>
      </p:sp>
      <p:pic>
        <p:nvPicPr>
          <p:cNvPr id="7" name="Marcador de contenido 6">
            <a:extLst>
              <a:ext uri="{FF2B5EF4-FFF2-40B4-BE49-F238E27FC236}">
                <a16:creationId xmlns:a16="http://schemas.microsoft.com/office/drawing/2014/main" id="{55722170-9BD9-D0F0-2051-FD5779C60DFD}"/>
              </a:ext>
            </a:extLst>
          </p:cNvPr>
          <p:cNvPicPr>
            <a:picLocks noGrp="1" noChangeAspect="1"/>
          </p:cNvPicPr>
          <p:nvPr>
            <p:ph idx="1"/>
          </p:nvPr>
        </p:nvPicPr>
        <p:blipFill>
          <a:blip r:embed="rId2"/>
          <a:stretch>
            <a:fillRect/>
          </a:stretch>
        </p:blipFill>
        <p:spPr>
          <a:xfrm>
            <a:off x="4580425" y="2133600"/>
            <a:ext cx="4932975" cy="3778250"/>
          </a:xfrm>
          <a:prstGeom prst="rect">
            <a:avLst/>
          </a:prstGeom>
        </p:spPr>
      </p:pic>
    </p:spTree>
    <p:extLst>
      <p:ext uri="{BB962C8B-B14F-4D97-AF65-F5344CB8AC3E}">
        <p14:creationId xmlns:p14="http://schemas.microsoft.com/office/powerpoint/2010/main" val="2053013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2652E5-0923-75A0-CD2C-2AE76B1A4A15}"/>
              </a:ext>
            </a:extLst>
          </p:cNvPr>
          <p:cNvSpPr>
            <a:spLocks noGrp="1"/>
          </p:cNvSpPr>
          <p:nvPr>
            <p:ph type="title"/>
          </p:nvPr>
        </p:nvSpPr>
        <p:spPr/>
        <p:txBody>
          <a:bodyPr>
            <a:normAutofit fontScale="90000"/>
          </a:bodyPr>
          <a:lstStyle/>
          <a:p>
            <a:br>
              <a:rPr lang="es-CO" dirty="0"/>
            </a:br>
            <a:endParaRPr lang="es-CO"/>
          </a:p>
        </p:txBody>
      </p:sp>
      <p:pic>
        <p:nvPicPr>
          <p:cNvPr id="7" name="Marcador de contenido 6">
            <a:extLst>
              <a:ext uri="{FF2B5EF4-FFF2-40B4-BE49-F238E27FC236}">
                <a16:creationId xmlns:a16="http://schemas.microsoft.com/office/drawing/2014/main" id="{C0DB277E-B6EF-1A01-3365-BA3CE43FAB9A}"/>
              </a:ext>
            </a:extLst>
          </p:cNvPr>
          <p:cNvPicPr>
            <a:picLocks noGrp="1" noChangeAspect="1"/>
          </p:cNvPicPr>
          <p:nvPr>
            <p:ph idx="1"/>
          </p:nvPr>
        </p:nvPicPr>
        <p:blipFill>
          <a:blip r:embed="rId2"/>
          <a:stretch>
            <a:fillRect/>
          </a:stretch>
        </p:blipFill>
        <p:spPr>
          <a:xfrm>
            <a:off x="4234371" y="2623693"/>
            <a:ext cx="5625084" cy="2798064"/>
          </a:xfrm>
          <a:prstGeom prst="rect">
            <a:avLst/>
          </a:prstGeom>
        </p:spPr>
      </p:pic>
    </p:spTree>
    <p:extLst>
      <p:ext uri="{BB962C8B-B14F-4D97-AF65-F5344CB8AC3E}">
        <p14:creationId xmlns:p14="http://schemas.microsoft.com/office/powerpoint/2010/main" val="2181458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BEC963-A877-8E7A-88AE-E4AAFFB0A7CB}"/>
              </a:ext>
            </a:extLst>
          </p:cNvPr>
          <p:cNvSpPr>
            <a:spLocks noGrp="1"/>
          </p:cNvSpPr>
          <p:nvPr>
            <p:ph type="title"/>
          </p:nvPr>
        </p:nvSpPr>
        <p:spPr/>
        <p:txBody>
          <a:bodyPr>
            <a:normAutofit fontScale="90000"/>
          </a:bodyPr>
          <a:lstStyle/>
          <a:p>
            <a:br>
              <a:rPr lang="es-CO" dirty="0"/>
            </a:br>
            <a:endParaRPr lang="es-CO"/>
          </a:p>
        </p:txBody>
      </p:sp>
      <p:pic>
        <p:nvPicPr>
          <p:cNvPr id="5" name="Marcador de contenido 4">
            <a:extLst>
              <a:ext uri="{FF2B5EF4-FFF2-40B4-BE49-F238E27FC236}">
                <a16:creationId xmlns:a16="http://schemas.microsoft.com/office/drawing/2014/main" id="{5DA529B8-029E-110E-578C-5E4122900994}"/>
              </a:ext>
            </a:extLst>
          </p:cNvPr>
          <p:cNvPicPr>
            <a:picLocks noGrp="1" noChangeAspect="1"/>
          </p:cNvPicPr>
          <p:nvPr>
            <p:ph idx="1"/>
          </p:nvPr>
        </p:nvPicPr>
        <p:blipFill>
          <a:blip r:embed="rId2"/>
          <a:stretch>
            <a:fillRect/>
          </a:stretch>
        </p:blipFill>
        <p:spPr>
          <a:xfrm>
            <a:off x="4234371" y="2319655"/>
            <a:ext cx="5625084" cy="3406140"/>
          </a:xfrm>
          <a:prstGeom prst="rect">
            <a:avLst/>
          </a:prstGeom>
        </p:spPr>
      </p:pic>
    </p:spTree>
    <p:extLst>
      <p:ext uri="{BB962C8B-B14F-4D97-AF65-F5344CB8AC3E}">
        <p14:creationId xmlns:p14="http://schemas.microsoft.com/office/powerpoint/2010/main" val="3956955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745533-8A2E-82D0-56BC-CAC154EE2E14}"/>
              </a:ext>
            </a:extLst>
          </p:cNvPr>
          <p:cNvSpPr>
            <a:spLocks noGrp="1"/>
          </p:cNvSpPr>
          <p:nvPr>
            <p:ph type="title"/>
          </p:nvPr>
        </p:nvSpPr>
        <p:spPr/>
        <p:txBody>
          <a:bodyPr>
            <a:normAutofit fontScale="90000"/>
          </a:bodyPr>
          <a:lstStyle/>
          <a:p>
            <a:br>
              <a:rPr lang="es-CO" dirty="0"/>
            </a:br>
            <a:endParaRPr lang="es-CO"/>
          </a:p>
        </p:txBody>
      </p:sp>
      <p:pic>
        <p:nvPicPr>
          <p:cNvPr id="5" name="Marcador de contenido 4">
            <a:extLst>
              <a:ext uri="{FF2B5EF4-FFF2-40B4-BE49-F238E27FC236}">
                <a16:creationId xmlns:a16="http://schemas.microsoft.com/office/drawing/2014/main" id="{2ECE11A7-635E-E495-AC46-F3F71D5CDF27}"/>
              </a:ext>
            </a:extLst>
          </p:cNvPr>
          <p:cNvPicPr>
            <a:picLocks noGrp="1" noChangeAspect="1"/>
          </p:cNvPicPr>
          <p:nvPr>
            <p:ph idx="1"/>
          </p:nvPr>
        </p:nvPicPr>
        <p:blipFill>
          <a:blip r:embed="rId2"/>
          <a:stretch>
            <a:fillRect/>
          </a:stretch>
        </p:blipFill>
        <p:spPr>
          <a:xfrm>
            <a:off x="4234371" y="2218309"/>
            <a:ext cx="5625084" cy="3608832"/>
          </a:xfrm>
          <a:prstGeom prst="rect">
            <a:avLst/>
          </a:prstGeom>
        </p:spPr>
      </p:pic>
    </p:spTree>
    <p:extLst>
      <p:ext uri="{BB962C8B-B14F-4D97-AF65-F5344CB8AC3E}">
        <p14:creationId xmlns:p14="http://schemas.microsoft.com/office/powerpoint/2010/main" val="1642709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681CF1-D348-9B1F-D9FD-4DF9CDB50011}"/>
              </a:ext>
            </a:extLst>
          </p:cNvPr>
          <p:cNvSpPr>
            <a:spLocks noGrp="1"/>
          </p:cNvSpPr>
          <p:nvPr>
            <p:ph type="title"/>
          </p:nvPr>
        </p:nvSpPr>
        <p:spPr/>
        <p:txBody>
          <a:bodyPr>
            <a:normAutofit fontScale="90000"/>
          </a:bodyPr>
          <a:lstStyle/>
          <a:p>
            <a:br>
              <a:rPr lang="es-CO" dirty="0"/>
            </a:br>
            <a:endParaRPr lang="es-CO"/>
          </a:p>
        </p:txBody>
      </p:sp>
      <p:pic>
        <p:nvPicPr>
          <p:cNvPr id="5" name="Marcador de contenido 4">
            <a:extLst>
              <a:ext uri="{FF2B5EF4-FFF2-40B4-BE49-F238E27FC236}">
                <a16:creationId xmlns:a16="http://schemas.microsoft.com/office/drawing/2014/main" id="{7D887F4B-481A-EA9F-9969-3F8471A11DE5}"/>
              </a:ext>
            </a:extLst>
          </p:cNvPr>
          <p:cNvPicPr>
            <a:picLocks noGrp="1" noChangeAspect="1"/>
          </p:cNvPicPr>
          <p:nvPr>
            <p:ph idx="1"/>
          </p:nvPr>
        </p:nvPicPr>
        <p:blipFill>
          <a:blip r:embed="rId2"/>
          <a:stretch>
            <a:fillRect/>
          </a:stretch>
        </p:blipFill>
        <p:spPr>
          <a:xfrm>
            <a:off x="4399699" y="2133600"/>
            <a:ext cx="5294427" cy="3778250"/>
          </a:xfrm>
          <a:prstGeom prst="rect">
            <a:avLst/>
          </a:prstGeom>
        </p:spPr>
      </p:pic>
    </p:spTree>
    <p:extLst>
      <p:ext uri="{BB962C8B-B14F-4D97-AF65-F5344CB8AC3E}">
        <p14:creationId xmlns:p14="http://schemas.microsoft.com/office/powerpoint/2010/main" val="2209124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89710C-EA61-930E-87C2-A0D1B8A224C6}"/>
              </a:ext>
            </a:extLst>
          </p:cNvPr>
          <p:cNvSpPr>
            <a:spLocks noGrp="1"/>
          </p:cNvSpPr>
          <p:nvPr>
            <p:ph type="title"/>
          </p:nvPr>
        </p:nvSpPr>
        <p:spPr/>
        <p:txBody>
          <a:bodyPr>
            <a:normAutofit fontScale="90000"/>
          </a:bodyPr>
          <a:lstStyle/>
          <a:p>
            <a:br>
              <a:rPr lang="es-CO" dirty="0"/>
            </a:br>
            <a:endParaRPr lang="es-CO"/>
          </a:p>
        </p:txBody>
      </p:sp>
      <p:pic>
        <p:nvPicPr>
          <p:cNvPr id="5" name="Marcador de contenido 4">
            <a:extLst>
              <a:ext uri="{FF2B5EF4-FFF2-40B4-BE49-F238E27FC236}">
                <a16:creationId xmlns:a16="http://schemas.microsoft.com/office/drawing/2014/main" id="{8AFF6185-F8D4-2909-751B-716786F7B35C}"/>
              </a:ext>
            </a:extLst>
          </p:cNvPr>
          <p:cNvPicPr>
            <a:picLocks noGrp="1" noChangeAspect="1"/>
          </p:cNvPicPr>
          <p:nvPr>
            <p:ph idx="1"/>
          </p:nvPr>
        </p:nvPicPr>
        <p:blipFill>
          <a:blip r:embed="rId2"/>
          <a:stretch>
            <a:fillRect/>
          </a:stretch>
        </p:blipFill>
        <p:spPr>
          <a:xfrm>
            <a:off x="5127629" y="2133600"/>
            <a:ext cx="3838568" cy="3778250"/>
          </a:xfrm>
          <a:prstGeom prst="rect">
            <a:avLst/>
          </a:prstGeom>
        </p:spPr>
      </p:pic>
    </p:spTree>
    <p:extLst>
      <p:ext uri="{BB962C8B-B14F-4D97-AF65-F5344CB8AC3E}">
        <p14:creationId xmlns:p14="http://schemas.microsoft.com/office/powerpoint/2010/main" val="4162465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B357F0-31D7-15CB-637E-F6E16491A6E9}"/>
              </a:ext>
            </a:extLst>
          </p:cNvPr>
          <p:cNvSpPr>
            <a:spLocks noGrp="1"/>
          </p:cNvSpPr>
          <p:nvPr>
            <p:ph type="title"/>
          </p:nvPr>
        </p:nvSpPr>
        <p:spPr/>
        <p:txBody>
          <a:bodyPr/>
          <a:lstStyle/>
          <a:p>
            <a:r>
              <a:rPr lang="es-ES" dirty="0"/>
              <a:t>Procesos Restaurativos</a:t>
            </a:r>
            <a:endParaRPr lang="es-CO" dirty="0"/>
          </a:p>
        </p:txBody>
      </p:sp>
      <p:sp>
        <p:nvSpPr>
          <p:cNvPr id="3" name="Marcador de contenido 2">
            <a:extLst>
              <a:ext uri="{FF2B5EF4-FFF2-40B4-BE49-F238E27FC236}">
                <a16:creationId xmlns:a16="http://schemas.microsoft.com/office/drawing/2014/main" id="{012B2341-B76A-4AE8-AE11-7B894FC9C983}"/>
              </a:ext>
            </a:extLst>
          </p:cNvPr>
          <p:cNvSpPr>
            <a:spLocks noGrp="1"/>
          </p:cNvSpPr>
          <p:nvPr>
            <p:ph idx="1"/>
          </p:nvPr>
        </p:nvSpPr>
        <p:spPr/>
        <p:txBody>
          <a:bodyPr/>
          <a:lstStyle/>
          <a:p>
            <a:r>
              <a:rPr lang="es-CO" dirty="0"/>
              <a:t>Los objetivos que persiguen los procesos restaurativos, los cuales usualmente son conocidos como las tres “R” de la justicia restaurativa. Estas son: Responsabilización, Reparación integral y Resocialización. En el contexto colombiano para el sistema de justicia juvenil, esta última puede entenderse como reconciliación e inclusión social. Por otro lado, como se puede ver, cada una de las “R” está ligada a </a:t>
            </a:r>
            <a:r>
              <a:rPr lang="es-CO"/>
              <a:t>cada una de </a:t>
            </a:r>
            <a:r>
              <a:rPr lang="es-CO" dirty="0"/>
              <a:t>las partes que intervienen en los procesos restaurativos. Así:</a:t>
            </a:r>
          </a:p>
          <a:p>
            <a:endParaRPr lang="es-CO" dirty="0"/>
          </a:p>
        </p:txBody>
      </p:sp>
    </p:spTree>
    <p:extLst>
      <p:ext uri="{BB962C8B-B14F-4D97-AF65-F5344CB8AC3E}">
        <p14:creationId xmlns:p14="http://schemas.microsoft.com/office/powerpoint/2010/main" val="1418265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6EC234-6A01-7B1F-A688-06EEBF67ADBE}"/>
              </a:ext>
            </a:extLst>
          </p:cNvPr>
          <p:cNvSpPr>
            <a:spLocks noGrp="1"/>
          </p:cNvSpPr>
          <p:nvPr>
            <p:ph type="title"/>
          </p:nvPr>
        </p:nvSpPr>
        <p:spPr/>
        <p:txBody>
          <a:bodyPr>
            <a:normAutofit fontScale="90000"/>
          </a:bodyPr>
          <a:lstStyle/>
          <a:p>
            <a:br>
              <a:rPr lang="es-CO" dirty="0"/>
            </a:br>
            <a:br>
              <a:rPr lang="es-CO" dirty="0"/>
            </a:br>
            <a:endParaRPr lang="es-CO"/>
          </a:p>
        </p:txBody>
      </p:sp>
      <p:sp>
        <p:nvSpPr>
          <p:cNvPr id="3" name="Marcador de contenido 2">
            <a:extLst>
              <a:ext uri="{FF2B5EF4-FFF2-40B4-BE49-F238E27FC236}">
                <a16:creationId xmlns:a16="http://schemas.microsoft.com/office/drawing/2014/main" id="{6AFA5D98-E4C0-E8E0-2E02-63156868ABFA}"/>
              </a:ext>
            </a:extLst>
          </p:cNvPr>
          <p:cNvSpPr>
            <a:spLocks noGrp="1"/>
          </p:cNvSpPr>
          <p:nvPr>
            <p:ph idx="1"/>
          </p:nvPr>
        </p:nvSpPr>
        <p:spPr/>
        <p:txBody>
          <a:bodyPr vert="horz" lIns="91440" tIns="45720" rIns="91440" bIns="45720" rtlCol="0" anchor="t">
            <a:normAutofit/>
          </a:bodyPr>
          <a:lstStyle/>
          <a:p>
            <a:pPr>
              <a:buFont typeface="Arial" charset="2"/>
              <a:buChar char="•"/>
            </a:pPr>
            <a:r>
              <a:rPr lang="es-ES" b="1"/>
              <a:t>Responsabilización</a:t>
            </a:r>
            <a:r>
              <a:rPr lang="es-ES"/>
              <a:t>: ligada al adolescente ofensor, a la búsqueda de su </a:t>
            </a:r>
            <a:r>
              <a:rPr lang="es-ES" dirty="0"/>
              <a:t>reconocimiento de la responsabilidad y del daño causado a la víctima.</a:t>
            </a:r>
            <a:endParaRPr lang="es-ES"/>
          </a:p>
          <a:p>
            <a:pPr>
              <a:buFont typeface="Arial" charset="2"/>
              <a:buChar char="•"/>
            </a:pPr>
            <a:r>
              <a:rPr lang="es-ES" b="1" dirty="0"/>
              <a:t>Reparación integral</a:t>
            </a:r>
            <a:r>
              <a:rPr lang="es-ES" dirty="0"/>
              <a:t>: ligada a la víctima, a la reparación frente al daño que ha sufrido.</a:t>
            </a:r>
          </a:p>
          <a:p>
            <a:pPr>
              <a:buFont typeface="Arial" charset="2"/>
              <a:buChar char="•"/>
            </a:pPr>
            <a:r>
              <a:rPr lang="es-ES" b="1" dirty="0"/>
              <a:t>Reconciliación</a:t>
            </a:r>
            <a:r>
              <a:rPr lang="es-ES" dirty="0"/>
              <a:t>, inclusión social: ligada al componente comunitario, a la vinculación de la comunidad y la consideración </a:t>
            </a:r>
          </a:p>
          <a:p>
            <a:pPr>
              <a:buFont typeface="Arial" charset="2"/>
              <a:buChar char="•"/>
            </a:pPr>
            <a:endParaRPr lang="es-CO" dirty="0"/>
          </a:p>
        </p:txBody>
      </p:sp>
    </p:spTree>
    <p:extLst>
      <p:ext uri="{BB962C8B-B14F-4D97-AF65-F5344CB8AC3E}">
        <p14:creationId xmlns:p14="http://schemas.microsoft.com/office/powerpoint/2010/main" val="2163052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80A1C9-DA6C-3DE1-2F0F-E72D3B86EB59}"/>
              </a:ext>
            </a:extLst>
          </p:cNvPr>
          <p:cNvSpPr>
            <a:spLocks noGrp="1"/>
          </p:cNvSpPr>
          <p:nvPr>
            <p:ph type="title"/>
          </p:nvPr>
        </p:nvSpPr>
        <p:spPr/>
        <p:txBody>
          <a:bodyPr/>
          <a:lstStyle/>
          <a:p>
            <a:r>
              <a:rPr lang="es-ES" dirty="0"/>
              <a:t>Aplicación de la Justicia Juvenil Restaurativa en el SRPA</a:t>
            </a:r>
            <a:endParaRPr lang="es-CO" dirty="0"/>
          </a:p>
        </p:txBody>
      </p:sp>
      <p:sp>
        <p:nvSpPr>
          <p:cNvPr id="3" name="Marcador de contenido 2">
            <a:extLst>
              <a:ext uri="{FF2B5EF4-FFF2-40B4-BE49-F238E27FC236}">
                <a16:creationId xmlns:a16="http://schemas.microsoft.com/office/drawing/2014/main" id="{AEEEEC37-6229-0FAF-8EA5-DE0225CD915D}"/>
              </a:ext>
            </a:extLst>
          </p:cNvPr>
          <p:cNvSpPr>
            <a:spLocks noGrp="1"/>
          </p:cNvSpPr>
          <p:nvPr>
            <p:ph idx="1"/>
          </p:nvPr>
        </p:nvSpPr>
        <p:spPr/>
        <p:txBody>
          <a:bodyPr/>
          <a:lstStyle/>
          <a:p>
            <a:r>
              <a:rPr lang="es-CO" sz="2800" dirty="0">
                <a:effectLst/>
                <a:latin typeface="Aptos" panose="020B0004020202020204" pitchFamily="34" charset="0"/>
                <a:ea typeface="Aptos" panose="020B0004020202020204" pitchFamily="34" charset="0"/>
                <a:cs typeface="Times New Roman" panose="02020603050405020304" pitchFamily="18" charset="0"/>
              </a:rPr>
              <a:t>El SRPA, como sistema de justicia juvenil, define sanciones penales, aunque específicas y diferenciadas del sistema de adultos, conforme a los derechos y las garantías reconocidos a los y las adolescentes y jóvenes en normas internacionales como la Convención sobre los Derechos del Niño de 1989, así como en la Constitución Política y en el Código de la Infancia y la Adolescencia</a:t>
            </a:r>
            <a:endParaRPr lang="es-CO" dirty="0"/>
          </a:p>
        </p:txBody>
      </p:sp>
    </p:spTree>
    <p:extLst>
      <p:ext uri="{BB962C8B-B14F-4D97-AF65-F5344CB8AC3E}">
        <p14:creationId xmlns:p14="http://schemas.microsoft.com/office/powerpoint/2010/main" val="2712568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B35EE6-DAF4-4D37-1187-5555F8DCBE67}"/>
              </a:ext>
            </a:extLst>
          </p:cNvPr>
          <p:cNvSpPr>
            <a:spLocks noGrp="1"/>
          </p:cNvSpPr>
          <p:nvPr>
            <p:ph type="title"/>
          </p:nvPr>
        </p:nvSpPr>
        <p:spPr/>
        <p:txBody>
          <a:bodyPr>
            <a:normAutofit fontScale="90000"/>
          </a:bodyPr>
          <a:lstStyle/>
          <a:p>
            <a:br>
              <a:rPr lang="es-CO" dirty="0"/>
            </a:br>
            <a:endParaRPr lang="es-CO"/>
          </a:p>
        </p:txBody>
      </p:sp>
      <p:sp>
        <p:nvSpPr>
          <p:cNvPr id="3" name="Marcador de contenido 2">
            <a:extLst>
              <a:ext uri="{FF2B5EF4-FFF2-40B4-BE49-F238E27FC236}">
                <a16:creationId xmlns:a16="http://schemas.microsoft.com/office/drawing/2014/main" id="{807F5143-A9C1-251A-D50E-5C9AB7939D9A}"/>
              </a:ext>
            </a:extLst>
          </p:cNvPr>
          <p:cNvSpPr>
            <a:spLocks noGrp="1"/>
          </p:cNvSpPr>
          <p:nvPr>
            <p:ph idx="1"/>
          </p:nvPr>
        </p:nvSpPr>
        <p:spPr/>
        <p:txBody>
          <a:bodyPr/>
          <a:lstStyle/>
          <a:p>
            <a:r>
              <a:rPr lang="es-CO" sz="2800" dirty="0">
                <a:effectLst/>
                <a:latin typeface="Aptos" panose="020B0004020202020204" pitchFamily="34" charset="0"/>
                <a:ea typeface="Aptos" panose="020B0004020202020204" pitchFamily="34" charset="0"/>
                <a:cs typeface="Times New Roman" panose="02020603050405020304" pitchFamily="18" charset="0"/>
              </a:rPr>
              <a:t>En el contexto del SRPA la Justicia Restaurativa promueve la garantía de los derechos de los y las adolescentes y jóvenes en conflicto con la ley penal, conforme al principio de la protección integral, y a la vez considera las necesidades de reparación de la víctima. No debe perderse de vista que el SRPA busca garantizar la verdad y la reparación del daño a la víctima, como lo señala el artículo 140 del Código de la Infancia y la Adolescencia</a:t>
            </a:r>
            <a:endParaRPr lang="es-CO" dirty="0"/>
          </a:p>
        </p:txBody>
      </p:sp>
    </p:spTree>
    <p:extLst>
      <p:ext uri="{BB962C8B-B14F-4D97-AF65-F5344CB8AC3E}">
        <p14:creationId xmlns:p14="http://schemas.microsoft.com/office/powerpoint/2010/main" val="4205055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4E03A6-6459-092A-A556-F925F6EA0CD7}"/>
              </a:ext>
            </a:extLst>
          </p:cNvPr>
          <p:cNvSpPr>
            <a:spLocks noGrp="1"/>
          </p:cNvSpPr>
          <p:nvPr>
            <p:ph type="title"/>
          </p:nvPr>
        </p:nvSpPr>
        <p:spPr/>
        <p:txBody>
          <a:bodyPr>
            <a:normAutofit fontScale="90000"/>
          </a:bodyPr>
          <a:lstStyle/>
          <a:p>
            <a:br>
              <a:rPr lang="es-CO" dirty="0"/>
            </a:br>
            <a:endParaRPr lang="es-CO"/>
          </a:p>
        </p:txBody>
      </p:sp>
      <p:sp>
        <p:nvSpPr>
          <p:cNvPr id="3" name="Marcador de contenido 2">
            <a:extLst>
              <a:ext uri="{FF2B5EF4-FFF2-40B4-BE49-F238E27FC236}">
                <a16:creationId xmlns:a16="http://schemas.microsoft.com/office/drawing/2014/main" id="{C5CA7157-EDD8-26AC-B56E-BAEB78AA65AC}"/>
              </a:ext>
            </a:extLst>
          </p:cNvPr>
          <p:cNvSpPr>
            <a:spLocks noGrp="1"/>
          </p:cNvSpPr>
          <p:nvPr>
            <p:ph idx="1"/>
          </p:nvPr>
        </p:nvSpPr>
        <p:spPr/>
        <p:txBody>
          <a:bodyPr>
            <a:normAutofit lnSpcReduction="10000"/>
          </a:bodyPr>
          <a:lstStyle/>
          <a:p>
            <a:r>
              <a:rPr lang="es-ES" dirty="0"/>
              <a:t>En Colombia a Ley 1098 de 2006 (Código de Infancia y Adolescencia), la sanción penal para menores  se basa en un enfoque pedagógico y restaurativo. Este modelo se define principalmente en los artículos 139 y 140</a:t>
            </a:r>
          </a:p>
          <a:p>
            <a:r>
              <a:rPr lang="es-ES" dirty="0"/>
              <a:t>Artículo 139: Define el Sistema de Responsabilidad Penal para Adolescentes (SRPA), indicando que el proceso y las medidas son de carácter pedagógico, específico y diferenciado.</a:t>
            </a:r>
          </a:p>
          <a:p>
            <a:r>
              <a:rPr lang="es-ES" dirty="0"/>
              <a:t>Artículo 140: Establece los fines del sistema, señalando que prevalece la restauración, la resocialización y la garantía de los derechos, alejándose de la mera retribución o el castigo carcelario</a:t>
            </a:r>
          </a:p>
          <a:p>
            <a:endParaRPr lang="es-CO" dirty="0"/>
          </a:p>
        </p:txBody>
      </p:sp>
    </p:spTree>
    <p:extLst>
      <p:ext uri="{BB962C8B-B14F-4D97-AF65-F5344CB8AC3E}">
        <p14:creationId xmlns:p14="http://schemas.microsoft.com/office/powerpoint/2010/main" val="2301592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A5185B-D42C-1B04-18AF-AE87BCA19DA5}"/>
              </a:ext>
            </a:extLst>
          </p:cNvPr>
          <p:cNvSpPr>
            <a:spLocks noGrp="1"/>
          </p:cNvSpPr>
          <p:nvPr>
            <p:ph type="title"/>
          </p:nvPr>
        </p:nvSpPr>
        <p:spPr/>
        <p:txBody>
          <a:bodyPr/>
          <a:lstStyle/>
          <a:p>
            <a:r>
              <a:rPr lang="es-ES" dirty="0" err="1"/>
              <a:t>Ambitos</a:t>
            </a:r>
            <a:endParaRPr lang="es-CO" dirty="0"/>
          </a:p>
        </p:txBody>
      </p:sp>
      <p:sp>
        <p:nvSpPr>
          <p:cNvPr id="3" name="Marcador de contenido 2">
            <a:extLst>
              <a:ext uri="{FF2B5EF4-FFF2-40B4-BE49-F238E27FC236}">
                <a16:creationId xmlns:a16="http://schemas.microsoft.com/office/drawing/2014/main" id="{2E95D79F-70A8-8C26-8162-1E1C5584A5D9}"/>
              </a:ext>
            </a:extLst>
          </p:cNvPr>
          <p:cNvSpPr>
            <a:spLocks noGrp="1"/>
          </p:cNvSpPr>
          <p:nvPr>
            <p:ph idx="1"/>
          </p:nvPr>
        </p:nvSpPr>
        <p:spPr/>
        <p:txBody>
          <a:bodyPr/>
          <a:lstStyle/>
          <a:p>
            <a:r>
              <a:rPr lang="es-ES" dirty="0"/>
              <a:t>Los programas de justicia juvenil restaurativa pueden desarrollar los componentes anteriores en tres ámbitos:</a:t>
            </a:r>
          </a:p>
          <a:p>
            <a:r>
              <a:rPr lang="es-ES" dirty="0"/>
              <a:t>I.	En el contexto de los conflictos escolares, en el marco de la Ruta de Atención Integral para la Convivencia Escolar, de conformidad con el Decreto 1965 de 2013, reglamentario de la Ley 1620de 2013</a:t>
            </a:r>
          </a:p>
          <a:p>
            <a:r>
              <a:rPr lang="es-ES" dirty="0"/>
              <a:t>II.	 en el marco de la aplicación del principio de oportunidad, </a:t>
            </a:r>
          </a:p>
          <a:p>
            <a:r>
              <a:rPr lang="es-ES" dirty="0"/>
              <a:t>III.	en el cumplimiento de las sanciones del SRPA. Estos ámbitos se enmarcan en la política de prevención secundaria o de riesgo y terciaria o de reincidencia</a:t>
            </a:r>
          </a:p>
          <a:p>
            <a:endParaRPr lang="es-CO" dirty="0"/>
          </a:p>
        </p:txBody>
      </p:sp>
    </p:spTree>
    <p:extLst>
      <p:ext uri="{BB962C8B-B14F-4D97-AF65-F5344CB8AC3E}">
        <p14:creationId xmlns:p14="http://schemas.microsoft.com/office/powerpoint/2010/main" val="1267888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BE331C-7FFD-B8AC-DEC8-20BC9751B033}"/>
              </a:ext>
            </a:extLst>
          </p:cNvPr>
          <p:cNvSpPr>
            <a:spLocks noGrp="1"/>
          </p:cNvSpPr>
          <p:nvPr>
            <p:ph type="title"/>
          </p:nvPr>
        </p:nvSpPr>
        <p:spPr/>
        <p:txBody>
          <a:bodyPr>
            <a:normAutofit fontScale="90000"/>
          </a:bodyPr>
          <a:lstStyle/>
          <a:p>
            <a:br>
              <a:rPr lang="es-CO" dirty="0"/>
            </a:br>
            <a:endParaRPr lang="es-CO"/>
          </a:p>
        </p:txBody>
      </p:sp>
      <p:pic>
        <p:nvPicPr>
          <p:cNvPr id="5" name="Marcador de contenido 4">
            <a:extLst>
              <a:ext uri="{FF2B5EF4-FFF2-40B4-BE49-F238E27FC236}">
                <a16:creationId xmlns:a16="http://schemas.microsoft.com/office/drawing/2014/main" id="{1CC5D5D8-88AA-B50E-379D-DB5CE6BA9CCF}"/>
              </a:ext>
            </a:extLst>
          </p:cNvPr>
          <p:cNvPicPr>
            <a:picLocks noGrp="1" noChangeAspect="1"/>
          </p:cNvPicPr>
          <p:nvPr>
            <p:ph idx="1"/>
          </p:nvPr>
        </p:nvPicPr>
        <p:blipFill>
          <a:blip r:embed="rId2"/>
          <a:stretch>
            <a:fillRect/>
          </a:stretch>
        </p:blipFill>
        <p:spPr>
          <a:xfrm>
            <a:off x="4069814" y="2133600"/>
            <a:ext cx="5954197" cy="3778250"/>
          </a:xfrm>
          <a:prstGeom prst="rect">
            <a:avLst/>
          </a:prstGeom>
        </p:spPr>
      </p:pic>
    </p:spTree>
    <p:extLst>
      <p:ext uri="{BB962C8B-B14F-4D97-AF65-F5344CB8AC3E}">
        <p14:creationId xmlns:p14="http://schemas.microsoft.com/office/powerpoint/2010/main" val="315160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C12DB5-C4D7-710E-27EF-3ABA0B7BEEFF}"/>
              </a:ext>
            </a:extLst>
          </p:cNvPr>
          <p:cNvSpPr>
            <a:spLocks noGrp="1"/>
          </p:cNvSpPr>
          <p:nvPr>
            <p:ph type="title"/>
          </p:nvPr>
        </p:nvSpPr>
        <p:spPr/>
        <p:txBody>
          <a:bodyPr/>
          <a:lstStyle/>
          <a:p>
            <a:r>
              <a:rPr lang="es-CO" dirty="0"/>
              <a:t>Situaciones en el contexto escolar</a:t>
            </a:r>
            <a:br>
              <a:rPr lang="es-CO" dirty="0"/>
            </a:br>
            <a:endParaRPr lang="es-CO" dirty="0"/>
          </a:p>
        </p:txBody>
      </p:sp>
      <p:sp>
        <p:nvSpPr>
          <p:cNvPr id="3" name="Marcador de contenido 2">
            <a:extLst>
              <a:ext uri="{FF2B5EF4-FFF2-40B4-BE49-F238E27FC236}">
                <a16:creationId xmlns:a16="http://schemas.microsoft.com/office/drawing/2014/main" id="{A3A370B1-8038-6C71-F19B-4B444625A5D8}"/>
              </a:ext>
            </a:extLst>
          </p:cNvPr>
          <p:cNvSpPr>
            <a:spLocks noGrp="1"/>
          </p:cNvSpPr>
          <p:nvPr>
            <p:ph idx="1"/>
          </p:nvPr>
        </p:nvSpPr>
        <p:spPr/>
        <p:txBody>
          <a:bodyPr vert="horz" lIns="91440" tIns="45720" rIns="91440" bIns="45720" rtlCol="0" anchor="t">
            <a:normAutofit fontScale="85000" lnSpcReduction="20000"/>
          </a:bodyPr>
          <a:lstStyle/>
          <a:p>
            <a:r>
              <a:rPr lang="es-ES" dirty="0"/>
              <a:t>I. Corresponden a este tipo los conflictos manejados inadecuadamente y aquellas situaciones esporádicas que inciden negativamente en el clima escolar, y que en ningún caso generan daños al cuerpo o a la salud.</a:t>
            </a:r>
          </a:p>
          <a:p>
            <a:endParaRPr lang="es-ES" dirty="0"/>
          </a:p>
          <a:p>
            <a:r>
              <a:rPr lang="es-ES" dirty="0"/>
              <a:t>II. Corresponden a este tipo las situaciones de agresión escolar, acoso escolar (</a:t>
            </a:r>
            <a:r>
              <a:rPr lang="es-ES" dirty="0" err="1"/>
              <a:t>bullying</a:t>
            </a:r>
            <a:r>
              <a:rPr lang="es-ES" dirty="0"/>
              <a:t>) y ciberacoso (Ciberbullying), que no revistan las características de la comisión de un delito y que cumplan con cualquiera de las siguientes características:</a:t>
            </a:r>
          </a:p>
          <a:p>
            <a:pPr marL="0" indent="0">
              <a:buNone/>
            </a:pPr>
            <a:r>
              <a:rPr lang="es-ES"/>
              <a:t>     a) Que se presenten de manera repetida o sistemática.</a:t>
            </a:r>
          </a:p>
          <a:p>
            <a:pPr marL="0" indent="0">
              <a:buNone/>
            </a:pPr>
            <a:r>
              <a:rPr lang="es-ES" dirty="0"/>
              <a:t>     b) Que causen daños al cuerpo o a la salud sin generar incapacidad alguna para         </a:t>
            </a:r>
            <a:r>
              <a:rPr lang="es-ES"/>
              <a:t>cualquiera </a:t>
            </a:r>
            <a:r>
              <a:rPr lang="es-ES" dirty="0"/>
              <a:t>de los involucrados.</a:t>
            </a:r>
          </a:p>
          <a:p>
            <a:endParaRPr lang="es-ES" dirty="0"/>
          </a:p>
          <a:p>
            <a:r>
              <a:rPr lang="es-ES" dirty="0"/>
              <a:t>III. Corresponden a este tipo las situaciones de agresión escolar que sean constitutivas de presuntos delitos contra la libertad, integridad y formación sexual, referidos en el Título IV del Libro II de la Ley 599 de 2000, o cuando constituyen cualquier otro delito establecido en la ley penal colombiana vigente.</a:t>
            </a:r>
          </a:p>
          <a:p>
            <a:endParaRPr lang="es-CO" dirty="0"/>
          </a:p>
        </p:txBody>
      </p:sp>
    </p:spTree>
    <p:extLst>
      <p:ext uri="{BB962C8B-B14F-4D97-AF65-F5344CB8AC3E}">
        <p14:creationId xmlns:p14="http://schemas.microsoft.com/office/powerpoint/2010/main" val="346441988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otalTime>38</TotalTime>
  <Words>936</Words>
  <Application>Microsoft Office PowerPoint</Application>
  <PresentationFormat>Panorámica</PresentationFormat>
  <Paragraphs>50</Paragraphs>
  <Slides>22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22</vt:i4>
      </vt:variant>
    </vt:vector>
  </HeadingPairs>
  <TitlesOfParts>
    <vt:vector size="27" baseType="lpstr">
      <vt:lpstr>Aptos</vt:lpstr>
      <vt:lpstr>Arial</vt:lpstr>
      <vt:lpstr>Century Gothic</vt:lpstr>
      <vt:lpstr>Wingdings 3</vt:lpstr>
      <vt:lpstr>Wisp</vt:lpstr>
      <vt:lpstr>Generalidades de la Justicia Juvenil Restaurativa</vt:lpstr>
      <vt:lpstr>Origenes de la Justicia Juvenil Restaurativa</vt:lpstr>
      <vt:lpstr>La Declaración de Leuven de 1997 </vt:lpstr>
      <vt:lpstr> </vt:lpstr>
      <vt:lpstr> </vt:lpstr>
      <vt:lpstr> </vt:lpstr>
      <vt:lpstr> </vt:lpstr>
      <vt:lpstr> </vt:lpstr>
      <vt:lpstr> </vt:lpstr>
      <vt:lpstr> </vt:lpstr>
      <vt:lpstr> </vt:lpstr>
      <vt:lpstr> </vt:lpstr>
      <vt:lpstr> </vt:lpstr>
      <vt:lpstr> </vt:lpstr>
      <vt:lpstr>Procesos Restaurativos</vt:lpstr>
      <vt:lpstr>  </vt:lpstr>
      <vt:lpstr>Aplicación de la Justicia Juvenil Restaurativa en el SRPA</vt:lpstr>
      <vt:lpstr> </vt:lpstr>
      <vt:lpstr> </vt:lpstr>
      <vt:lpstr>Ambitos</vt:lpstr>
      <vt:lpstr> </vt:lpstr>
      <vt:lpstr>Situaciones en el contexto escolar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Generalidades de la Justicia Juvenil Restaurativa</dc:title>
  <dc:creator>Javier Tabares Ramirez</dc:creator>
  <cp:lastModifiedBy>Francy Elena Montoya Arce</cp:lastModifiedBy>
  <cp:revision>68</cp:revision>
  <dcterms:created xsi:type="dcterms:W3CDTF">2026-05-27T18:32:32Z</dcterms:created>
  <dcterms:modified xsi:type="dcterms:W3CDTF">2026-06-09T19:24:22Z</dcterms:modified>
</cp:coreProperties>
</file>