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22"/>
  </p:notesMasterIdLst>
  <p:handoutMasterIdLst>
    <p:handoutMasterId r:id="rId23"/>
  </p:handoutMasterIdLst>
  <p:sldIdLst>
    <p:sldId id="256" r:id="rId5"/>
    <p:sldId id="269" r:id="rId6"/>
    <p:sldId id="257" r:id="rId7"/>
    <p:sldId id="258" r:id="rId8"/>
    <p:sldId id="264" r:id="rId9"/>
    <p:sldId id="270" r:id="rId10"/>
    <p:sldId id="268" r:id="rId11"/>
    <p:sldId id="266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67" r:id="rId21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7C80"/>
    <a:srgbClr val="FFCC00"/>
    <a:srgbClr val="CC99FF"/>
    <a:srgbClr val="00FF99"/>
    <a:srgbClr val="00FFFF"/>
    <a:srgbClr val="FFFF99"/>
    <a:srgbClr val="D9CBB3"/>
    <a:srgbClr val="B71E42"/>
    <a:srgbClr val="E2DE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F9D239C-1190-43A9-AE2F-2A428BF78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AC6CE9-384C-4E83-A2DA-DEBAE16419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9F477-2BDD-4626-A63E-63E474AB0704}" type="datetimeFigureOut">
              <a:rPr lang="es-ES" smtClean="0"/>
              <a:t>09/06/2026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772BCF-F8C0-48E5-BCA9-5E1D271920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D634DB-2A2B-49F2-A29E-1FE446F9BF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37EA4-D327-44B5-9754-F695353D09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8527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3A8D7-F291-40E8-82E2-9D068E3C320E}" type="datetimeFigureOut">
              <a:rPr lang="es-ES" smtClean="0"/>
              <a:t>09/06/2026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dirty="0"/>
              <a:t>Editar estilos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E6B04-FF94-4824-8AC7-B357DFA5D20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40963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E6B04-FF94-4824-8AC7-B357DFA5D20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4920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E6B04-FF94-4824-8AC7-B357DFA5D20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96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E6B04-FF94-4824-8AC7-B357DFA5D20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8748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E6B04-FF94-4824-8AC7-B357DFA5D20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4930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77464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77464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913821" y="6370429"/>
            <a:ext cx="3500715" cy="309201"/>
          </a:xfrm>
        </p:spPr>
        <p:txBody>
          <a:bodyPr rtlCol="0"/>
          <a:lstStyle/>
          <a:p>
            <a:pPr rtl="0"/>
            <a:fld id="{0E7F622B-E6B4-4F80-8BBF-81F0DC9806D7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777464" y="6370430"/>
            <a:ext cx="4973915" cy="309201"/>
          </a:xfrm>
        </p:spPr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15" name="Conector recto 14"/>
          <p:cNvCxnSpPr/>
          <p:nvPr/>
        </p:nvCxnSpPr>
        <p:spPr>
          <a:xfrm>
            <a:off x="1777464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0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F45FF8-8742-4901-8D0E-C0713086BBD9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33" name="Conector recto 32"/>
          <p:cNvCxnSpPr/>
          <p:nvPr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ítulo 5">
            <a:extLst>
              <a:ext uri="{FF2B5EF4-FFF2-40B4-BE49-F238E27FC236}">
                <a16:creationId xmlns:a16="http://schemas.microsoft.com/office/drawing/2014/main" id="{C414FF1F-6558-4E39-87DB-276E44F5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6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780777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995A53-3E49-4F2C-A8F9-FE8CCAEAEA7C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15" name="Conector recto 14"/>
          <p:cNvCxnSpPr/>
          <p:nvPr/>
        </p:nvCxnSpPr>
        <p:spPr>
          <a:xfrm>
            <a:off x="1780777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292239" y="2161853"/>
            <a:ext cx="4645152" cy="3448595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258679" y="2168318"/>
            <a:ext cx="4645152" cy="344152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E03627-6263-414B-B952-C81F45D1288D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715607D-9DE2-4687-AAF8-EF2427252A90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ítulo 6">
            <a:extLst>
              <a:ext uri="{FF2B5EF4-FFF2-40B4-BE49-F238E27FC236}">
                <a16:creationId xmlns:a16="http://schemas.microsoft.com/office/drawing/2014/main" id="{2F96D46B-C1B8-46AB-87DF-61A8058B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775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287315" y="1950795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1287315" y="2755515"/>
            <a:ext cx="4645152" cy="2644457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52486" y="1954249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52486" y="2752737"/>
            <a:ext cx="4645152" cy="263737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BF822C-B2F2-4DB2-B61E-64497095D021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384AA55-1960-47F4-BA3C-E97A6F2D0B19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ítulo 8">
            <a:extLst>
              <a:ext uri="{FF2B5EF4-FFF2-40B4-BE49-F238E27FC236}">
                <a16:creationId xmlns:a16="http://schemas.microsoft.com/office/drawing/2014/main" id="{09471694-1220-4CFC-A31F-622E5D3DE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9817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88CE40-1FB4-4444-992F-B28C07C8A7BB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FB55B52-B62C-4800-AAC1-B15AF2FE1F45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ítulo 4">
            <a:extLst>
              <a:ext uri="{FF2B5EF4-FFF2-40B4-BE49-F238E27FC236}">
                <a16:creationId xmlns:a16="http://schemas.microsoft.com/office/drawing/2014/main" id="{3DF0054B-B64C-418E-A1B8-428EE4A1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539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F87F5E-3F3E-4EF8-8C6C-BC05FAB4719B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 </a:t>
            </a:r>
          </a:p>
        </p:txBody>
      </p:sp>
    </p:spTree>
    <p:extLst>
      <p:ext uri="{BB962C8B-B14F-4D97-AF65-F5344CB8AC3E}">
        <p14:creationId xmlns:p14="http://schemas.microsoft.com/office/powerpoint/2010/main" val="37712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095246" y="1645522"/>
            <a:ext cx="5807176" cy="3840852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290909" y="1645522"/>
            <a:ext cx="3600000" cy="383672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0D5B8F-5073-42FA-8A4F-25EF6A835D7E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ítulo 6">
            <a:extLst>
              <a:ext uri="{FF2B5EF4-FFF2-40B4-BE49-F238E27FC236}">
                <a16:creationId xmlns:a16="http://schemas.microsoft.com/office/drawing/2014/main" id="{1B74F78C-6D32-47C3-ABB2-6E7092A9C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8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y galería 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1300394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873638" y="5144980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890F71-96A5-4A35-A2E3-C85E7E8C4C71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DE9A20D-024F-4A17-9B20-526AA403725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0210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37D8F60F-F9DD-4AAC-BF28-C004CCDF2D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87363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8F09FDD8-5B1C-4AAA-8EEC-0A77C9E477D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95889" y="5144979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posición de texto 3">
            <a:extLst>
              <a:ext uri="{FF2B5EF4-FFF2-40B4-BE49-F238E27FC236}">
                <a16:creationId xmlns:a16="http://schemas.microsoft.com/office/drawing/2014/main" id="{E6DF0B7E-E17E-4875-966D-4DE67F755B71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306587" y="5144978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685D963-B130-47E9-AFCC-AEBED2B1155B}"/>
              </a:ext>
            </a:extLst>
          </p:cNvPr>
          <p:cNvCxnSpPr>
            <a:cxnSpLocks/>
          </p:cNvCxnSpPr>
          <p:nvPr userDrawn="1"/>
        </p:nvCxnSpPr>
        <p:spPr>
          <a:xfrm>
            <a:off x="448407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FA9B6CF-713A-4942-BE35-A61AFCDDFD3D}"/>
              </a:ext>
            </a:extLst>
          </p:cNvPr>
          <p:cNvCxnSpPr>
            <a:cxnSpLocks/>
          </p:cNvCxnSpPr>
          <p:nvPr userDrawn="1"/>
        </p:nvCxnSpPr>
        <p:spPr>
          <a:xfrm>
            <a:off x="775774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93809A32-C7A4-4739-994B-BE492F855A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0908" y="1617663"/>
            <a:ext cx="9618391" cy="1336675"/>
          </a:xfrm>
        </p:spPr>
        <p:txBody>
          <a:bodyPr rtlCol="0">
            <a:no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2C1ABD52-D5FE-4FC2-8449-5DA0E5285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4270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ángulo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ángulo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7236069" y="6332578"/>
            <a:ext cx="4315852" cy="320123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97D87636-8F03-4ABF-A4F8-50139785D1FF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1447382" y="6332578"/>
            <a:ext cx="5541004" cy="320931"/>
          </a:xfrm>
        </p:spPr>
        <p:txBody>
          <a:bodyPr rtlCol="0"/>
          <a:lstStyle/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31" name="Conector recto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8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4363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396923" y="6340793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06768A12-3652-457F-9AFE-E44E47D90EAE}" type="datetime1">
              <a:rPr lang="es-ES" noProof="0" smtClean="0"/>
              <a:t>09/06/2026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294364" y="6339730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Agregue un pie de página aquí</a:t>
            </a:r>
          </a:p>
        </p:txBody>
      </p:sp>
      <p:cxnSp>
        <p:nvCxnSpPr>
          <p:cNvPr id="10" name="Conector recto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6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16566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0DCA56C-7A25-4BD4-AA72-5256E68BE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1086" y="1600199"/>
            <a:ext cx="6531429" cy="2860767"/>
          </a:xfrm>
        </p:spPr>
        <p:txBody>
          <a:bodyPr rtlCol="0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s-MX" sz="4400" i="1" dirty="0"/>
              <a:t>La Justicia Restaurativa y la Dimensión Humana de la Responsabilidad Social</a:t>
            </a:r>
            <a:endParaRPr lang="es-ES" sz="4400" i="1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8046721" y="5119389"/>
            <a:ext cx="3905794" cy="941777"/>
          </a:xfrm>
        </p:spPr>
        <p:txBody>
          <a:bodyPr>
            <a:noAutofit/>
          </a:bodyPr>
          <a:lstStyle/>
          <a:p>
            <a:pPr algn="r"/>
            <a:r>
              <a:rPr lang="es-CO" sz="1100" i="1" dirty="0"/>
              <a:t>Jaime Andrés fajardo</a:t>
            </a:r>
          </a:p>
          <a:p>
            <a:pPr algn="r"/>
            <a:r>
              <a:rPr lang="es-CO" sz="1100" i="1" dirty="0"/>
              <a:t>Psicólogo</a:t>
            </a:r>
          </a:p>
          <a:p>
            <a:pPr algn="r"/>
            <a:r>
              <a:rPr lang="es-CO" sz="1100" i="1" dirty="0"/>
              <a:t>Ciudadela los zagales –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41042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511" y="1188718"/>
            <a:ext cx="3521530" cy="5081453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979" y="1828800"/>
            <a:ext cx="4949683" cy="3043646"/>
          </a:xfrm>
        </p:spPr>
        <p:txBody>
          <a:bodyPr rtlCol="0">
            <a:normAutofit fontScale="90000"/>
          </a:bodyPr>
          <a:lstStyle/>
          <a:p>
            <a:pPr algn="ctr" rtl="0">
              <a:lnSpc>
                <a:spcPct val="150000"/>
              </a:lnSpc>
            </a:pPr>
            <a:r>
              <a:rPr lang="es-ES" sz="3600" b="1" i="1" dirty="0"/>
              <a:t>¿</a:t>
            </a:r>
            <a:r>
              <a:rPr lang="es-ES" sz="4800" b="1" i="1" dirty="0"/>
              <a:t>Qué conocen DE LA CIUDADELA LOS ZAGALES?</a:t>
            </a:r>
          </a:p>
        </p:txBody>
      </p:sp>
    </p:spTree>
    <p:extLst>
      <p:ext uri="{BB962C8B-B14F-4D97-AF65-F5344CB8AC3E}">
        <p14:creationId xmlns:p14="http://schemas.microsoft.com/office/powerpoint/2010/main" val="212864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666206"/>
            <a:ext cx="9603275" cy="640080"/>
          </a:xfrm>
        </p:spPr>
        <p:txBody>
          <a:bodyPr rtlCol="0">
            <a:normAutofit/>
          </a:bodyPr>
          <a:lstStyle/>
          <a:p>
            <a:pPr algn="ctr" rtl="0"/>
            <a:r>
              <a:rPr lang="es-ES" sz="3600" b="1" dirty="0"/>
              <a:t>RECORDEMOS CONCEPTOS BASICOS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18456" y="1533465"/>
            <a:ext cx="3866606" cy="4124206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1900" dirty="0"/>
              <a:t>La justicia restaurativa es un concepto que conlleva una visión alternativa del tratamiento del conflicto, con miras a superar las limitaciones propias del sistema de justicia formal. Entre ellos, su incapacidad para resolver las causas subyacentes a la conflictividad, satisfacer los intereses de la víctima, lograr una verdadera reinserción del ofensor y dar tratamiento efectivo a todos los casos.   </a:t>
            </a:r>
            <a:r>
              <a:rPr lang="es-MX" sz="1600" dirty="0"/>
              <a:t>(Fiscalía General de la Nación. </a:t>
            </a:r>
            <a:r>
              <a:rPr lang="es-MX" sz="1600" i="1" dirty="0"/>
              <a:t>Manual de justicia restaurativa. Versión 1</a:t>
            </a:r>
            <a:r>
              <a:rPr lang="es-MX" sz="1600" dirty="0"/>
              <a:t>. 2022)</a:t>
            </a:r>
            <a:endParaRPr lang="es-MX" sz="1600" i="1" dirty="0"/>
          </a:p>
        </p:txBody>
      </p:sp>
      <p:sp>
        <p:nvSpPr>
          <p:cNvPr id="12" name="Rectángulo 11"/>
          <p:cNvSpPr/>
          <p:nvPr/>
        </p:nvSpPr>
        <p:spPr>
          <a:xfrm>
            <a:off x="4585062" y="1533465"/>
            <a:ext cx="6732797" cy="2431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1900" dirty="0"/>
              <a:t>La justicia restaurativa es un proceso dirigido a involucrar, dentro de lo posible, a todos los que tengan un interés en una ofensa particular, e identificar y atender colectivamente los daños, necesidades y obligaciones derivados de dicha ofensa, con el propósito de sanar y enmendar los daños de la mejor manera posible. </a:t>
            </a:r>
          </a:p>
          <a:p>
            <a:r>
              <a:rPr lang="es-MX" sz="1600" dirty="0"/>
              <a:t>(</a:t>
            </a:r>
            <a:r>
              <a:rPr lang="en-US" sz="1600" dirty="0"/>
              <a:t>Zehr, Howard [</a:t>
            </a:r>
            <a:r>
              <a:rPr lang="en-US" sz="1600" i="1" dirty="0"/>
              <a:t>Little book of restorative justice. Spanish</a:t>
            </a:r>
            <a:r>
              <a:rPr lang="en-US" sz="1600" dirty="0"/>
              <a:t>] 2002)</a:t>
            </a:r>
          </a:p>
          <a:p>
            <a:endParaRPr lang="es-CO" sz="1600" dirty="0"/>
          </a:p>
        </p:txBody>
      </p:sp>
      <p:sp>
        <p:nvSpPr>
          <p:cNvPr id="13" name="Rectángulo 12"/>
          <p:cNvSpPr/>
          <p:nvPr/>
        </p:nvSpPr>
        <p:spPr>
          <a:xfrm>
            <a:off x="4585061" y="4069403"/>
            <a:ext cx="6732797" cy="2062103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1900" dirty="0"/>
              <a:t>Un proceso restaurativo es cualquier proceso en el que la víctima y el ofensor y, cuando sea adecuado, cualquier otro individuo o miembro de la comunidad afectado por un delito participan en conjunto de manera activa para la resolución de los asuntos derivados del delito, generalmente con la ayuda de un facilitador. </a:t>
            </a:r>
            <a:r>
              <a:rPr lang="es-MX" sz="2000" dirty="0"/>
              <a:t>  </a:t>
            </a:r>
            <a:r>
              <a:rPr lang="es-MX" sz="1600" dirty="0"/>
              <a:t>(ONU – Organización de Naciones Unidas – </a:t>
            </a:r>
            <a:r>
              <a:rPr lang="es-MX" sz="1600" i="1" dirty="0"/>
              <a:t>manual sobre programas de justicia restaurativa </a:t>
            </a:r>
            <a:r>
              <a:rPr lang="es-MX" sz="1600" dirty="0"/>
              <a:t>– 2006)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9429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803" y="796833"/>
            <a:ext cx="9603275" cy="679270"/>
          </a:xfrm>
        </p:spPr>
        <p:txBody>
          <a:bodyPr rtlCol="0">
            <a:normAutofit/>
          </a:bodyPr>
          <a:lstStyle/>
          <a:p>
            <a:pPr algn="ctr"/>
            <a:r>
              <a:rPr lang="es-ES" sz="3600" b="1" dirty="0"/>
              <a:t>RECORDEMOS CONCEPTOS BASICOS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741166" y="3622747"/>
            <a:ext cx="4806060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i="1" dirty="0"/>
              <a:t>Las prácticas restaurativas integran un proceso que permite generar condiciones de diálogo, expresión emocional y reparación, dinamizando la responsabilidad y mejorando las relaciones establecidas con las partes que se han visto afectadas por un delito, conflicto o transgresión de derechos.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741166" y="1691861"/>
            <a:ext cx="5179725" cy="132343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2000" i="1" dirty="0"/>
              <a:t>El Sistema de Responsabilidad Penal para Adolescentes tiene carácter pedagógico, protector y restaurativo. (ley 1098 de 2006 – código de infancia y adolescencia) 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6198491" y="3416808"/>
            <a:ext cx="5512526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s-MX" i="1" dirty="0"/>
          </a:p>
          <a:p>
            <a:r>
              <a:rPr lang="es-MX" b="1" i="1" dirty="0"/>
              <a:t>Reactiva</a:t>
            </a:r>
            <a:r>
              <a:rPr lang="es-MX" i="1" dirty="0"/>
              <a:t>: atender el delito u ofensa, reparar el daño causado, restablecer relaciones afectadas, impacto a nivel social.</a:t>
            </a:r>
          </a:p>
          <a:p>
            <a:endParaRPr lang="es-MX" i="1" dirty="0"/>
          </a:p>
          <a:p>
            <a:r>
              <a:rPr lang="es-MX" b="1" i="1" dirty="0"/>
              <a:t>Preventiva</a:t>
            </a:r>
            <a:r>
              <a:rPr lang="es-MX" i="1" dirty="0"/>
              <a:t>: evitar un riesgo mayor. </a:t>
            </a:r>
          </a:p>
          <a:p>
            <a:endParaRPr lang="es-MX" i="1" dirty="0"/>
          </a:p>
          <a:p>
            <a:r>
              <a:rPr lang="es-MX" b="1" i="1" dirty="0"/>
              <a:t>Proactiva</a:t>
            </a:r>
            <a:r>
              <a:rPr lang="es-MX" i="1" dirty="0"/>
              <a:t>: anticipación a necesidades futuras, fortalecer iniciativas interinstitucionales.</a:t>
            </a:r>
          </a:p>
        </p:txBody>
      </p:sp>
      <p:sp>
        <p:nvSpPr>
          <p:cNvPr id="26" name="Flecha derecha 25"/>
          <p:cNvSpPr/>
          <p:nvPr/>
        </p:nvSpPr>
        <p:spPr>
          <a:xfrm>
            <a:off x="5652967" y="4746132"/>
            <a:ext cx="439783" cy="26522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4500" y="1748403"/>
            <a:ext cx="420050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3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es-MX" sz="3600" b="1" dirty="0"/>
              <a:t>La justicia restaurativa no es........</a:t>
            </a:r>
            <a:endParaRPr lang="es-ES" sz="3600" b="1" dirty="0"/>
          </a:p>
        </p:txBody>
      </p:sp>
      <p:sp>
        <p:nvSpPr>
          <p:cNvPr id="2" name="Rectángulo 1"/>
          <p:cNvSpPr/>
          <p:nvPr/>
        </p:nvSpPr>
        <p:spPr>
          <a:xfrm>
            <a:off x="1053738" y="1591125"/>
            <a:ext cx="320475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i="1" dirty="0"/>
              <a:t>La justicia restaurativa no es un programa orientado principalmente hacia el perdón y la reconciliación. </a:t>
            </a:r>
            <a:endParaRPr lang="en-US" i="1" dirty="0"/>
          </a:p>
        </p:txBody>
      </p:sp>
      <p:sp>
        <p:nvSpPr>
          <p:cNvPr id="3" name="Rectángulo 2"/>
          <p:cNvSpPr/>
          <p:nvPr/>
        </p:nvSpPr>
        <p:spPr>
          <a:xfrm>
            <a:off x="5986693" y="1775906"/>
            <a:ext cx="401860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La justicia restaurativa no es una mediación.</a:t>
            </a:r>
            <a:endParaRPr lang="en-US" i="1" dirty="0"/>
          </a:p>
        </p:txBody>
      </p:sp>
      <p:sp>
        <p:nvSpPr>
          <p:cNvPr id="5" name="Rectángulo 4"/>
          <p:cNvSpPr/>
          <p:nvPr/>
        </p:nvSpPr>
        <p:spPr>
          <a:xfrm>
            <a:off x="8298632" y="2391627"/>
            <a:ext cx="2799806" cy="1200329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MX" i="1" dirty="0"/>
              <a:t>La justicia restaurativa no es una estrategia diseñada principalmente para bajar las tasas de reincidencia delictiva.</a:t>
            </a:r>
            <a:endParaRPr lang="en-US" i="1" dirty="0"/>
          </a:p>
        </p:txBody>
      </p:sp>
      <p:sp>
        <p:nvSpPr>
          <p:cNvPr id="6" name="Rectángulo 5"/>
          <p:cNvSpPr/>
          <p:nvPr/>
        </p:nvSpPr>
        <p:spPr>
          <a:xfrm>
            <a:off x="5845491" y="4059725"/>
            <a:ext cx="4100739" cy="646331"/>
          </a:xfrm>
          <a:prstGeom prst="rect">
            <a:avLst/>
          </a:prstGeom>
          <a:solidFill>
            <a:srgbClr val="CC99FF"/>
          </a:solidFill>
        </p:spPr>
        <p:txBody>
          <a:bodyPr wrap="square">
            <a:spAutoFit/>
          </a:bodyPr>
          <a:lstStyle/>
          <a:p>
            <a:pPr algn="ctr"/>
            <a:r>
              <a:rPr lang="es-MX" i="1" dirty="0"/>
              <a:t>La justicia restaurativa es una brújula, no un mapa.</a:t>
            </a:r>
            <a:endParaRPr lang="en-US" i="1" dirty="0"/>
          </a:p>
        </p:txBody>
      </p:sp>
      <p:sp>
        <p:nvSpPr>
          <p:cNvPr id="7" name="Rectángulo 6"/>
          <p:cNvSpPr/>
          <p:nvPr/>
        </p:nvSpPr>
        <p:spPr>
          <a:xfrm>
            <a:off x="463733" y="4090774"/>
            <a:ext cx="2921725" cy="1200329"/>
          </a:xfrm>
          <a:prstGeom prst="rect">
            <a:avLst/>
          </a:prstGeom>
          <a:solidFill>
            <a:srgbClr val="FFCC00"/>
          </a:solidFill>
        </p:spPr>
        <p:txBody>
          <a:bodyPr wrap="square">
            <a:spAutoFit/>
          </a:bodyPr>
          <a:lstStyle/>
          <a:p>
            <a:pPr algn="ctr"/>
            <a:r>
              <a:rPr lang="es-MX" i="1" dirty="0"/>
              <a:t>La justicia restaurativa no está dirigida principalmente a la atención de delitos menores ni de delincuentes primerizos.</a:t>
            </a:r>
            <a:endParaRPr lang="en-US" i="1" dirty="0"/>
          </a:p>
        </p:txBody>
      </p:sp>
      <p:sp>
        <p:nvSpPr>
          <p:cNvPr id="9" name="Rectángulo 8"/>
          <p:cNvSpPr/>
          <p:nvPr/>
        </p:nvSpPr>
        <p:spPr>
          <a:xfrm>
            <a:off x="2067743" y="3102424"/>
            <a:ext cx="5081358" cy="646331"/>
          </a:xfrm>
          <a:prstGeom prst="rect">
            <a:avLst/>
          </a:prstGeom>
          <a:solidFill>
            <a:srgbClr val="00FF99"/>
          </a:solidFill>
        </p:spPr>
        <p:txBody>
          <a:bodyPr wrap="square">
            <a:spAutoFit/>
          </a:bodyPr>
          <a:lstStyle/>
          <a:p>
            <a:pPr algn="ctr"/>
            <a:r>
              <a:rPr lang="es-MX" i="1" dirty="0"/>
              <a:t>La justicia restaurativa no es un sustituto del sistema legal. </a:t>
            </a:r>
            <a:endParaRPr lang="en-US" i="1" dirty="0"/>
          </a:p>
        </p:txBody>
      </p:sp>
      <p:sp>
        <p:nvSpPr>
          <p:cNvPr id="10" name="Rectángulo 9"/>
          <p:cNvSpPr/>
          <p:nvPr/>
        </p:nvSpPr>
        <p:spPr>
          <a:xfrm>
            <a:off x="3716313" y="5017026"/>
            <a:ext cx="3235234" cy="923330"/>
          </a:xfrm>
          <a:prstGeom prst="rect">
            <a:avLst/>
          </a:prstGeom>
          <a:solidFill>
            <a:srgbClr val="FF7C80"/>
          </a:solidFill>
        </p:spPr>
        <p:txBody>
          <a:bodyPr wrap="square">
            <a:spAutoFit/>
          </a:bodyPr>
          <a:lstStyle/>
          <a:p>
            <a:pPr algn="ctr"/>
            <a:r>
              <a:rPr lang="es-MX" i="1" dirty="0"/>
              <a:t>La justicia restaurativa no es necesariamente una alternativa al encarcelamiento.</a:t>
            </a:r>
            <a:endParaRPr lang="en-US" i="1" dirty="0"/>
          </a:p>
        </p:txBody>
      </p:sp>
      <p:sp>
        <p:nvSpPr>
          <p:cNvPr id="11" name="Rectángulo 10"/>
          <p:cNvSpPr/>
          <p:nvPr/>
        </p:nvSpPr>
        <p:spPr>
          <a:xfrm>
            <a:off x="7427457" y="5321777"/>
            <a:ext cx="4542156" cy="36933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s-MX" i="1" dirty="0"/>
              <a:t>LA JUSTICIA RESTAURATIVA NO ES IMPUNIDAD</a:t>
            </a:r>
            <a:endParaRPr lang="en-US" i="1" dirty="0"/>
          </a:p>
        </p:txBody>
      </p:sp>
      <p:sp>
        <p:nvSpPr>
          <p:cNvPr id="12" name="Rectángulo 11"/>
          <p:cNvSpPr/>
          <p:nvPr/>
        </p:nvSpPr>
        <p:spPr>
          <a:xfrm>
            <a:off x="7895860" y="5801856"/>
            <a:ext cx="4592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(Zehr, Howard [Little book of restorative justice. Spanish] 2002)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4363" y="804520"/>
            <a:ext cx="9603275" cy="671584"/>
          </a:xfrm>
        </p:spPr>
        <p:txBody>
          <a:bodyPr>
            <a:normAutofit/>
          </a:bodyPr>
          <a:lstStyle/>
          <a:p>
            <a:pPr algn="ctr"/>
            <a:r>
              <a:rPr lang="es-CO" sz="4000" b="1" dirty="0"/>
              <a:t>COMPLEMENTOS  teóricos </a:t>
            </a:r>
            <a:endParaRPr lang="en-US" sz="4000" b="1" dirty="0"/>
          </a:p>
        </p:txBody>
      </p:sp>
      <p:sp>
        <p:nvSpPr>
          <p:cNvPr id="3" name="Rectángulo 2"/>
          <p:cNvSpPr/>
          <p:nvPr/>
        </p:nvSpPr>
        <p:spPr>
          <a:xfrm>
            <a:off x="4032069" y="3730530"/>
            <a:ext cx="3692434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2000" b="1" dirty="0"/>
              <a:t>Lawrence Kohlberg </a:t>
            </a:r>
            <a:r>
              <a:rPr lang="es-MX" sz="2000" b="1" i="1" dirty="0"/>
              <a:t>(teoría del desarrollo moral)</a:t>
            </a:r>
            <a:br>
              <a:rPr lang="es-MX" sz="2000" b="1" i="1" dirty="0"/>
            </a:br>
            <a:r>
              <a:rPr lang="es-MX" sz="2000" dirty="0"/>
              <a:t>La intervención restaurativa fortalece el razonamiento ético y la conciencia moral del adolescente.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63583" y="3676669"/>
            <a:ext cx="3409406" cy="2246769"/>
          </a:xfrm>
          <a:prstGeom prst="rect">
            <a:avLst/>
          </a:prstGeom>
          <a:solidFill>
            <a:srgbClr val="FFCC66"/>
          </a:solidFill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2000" b="1" dirty="0"/>
              <a:t>Albert Bandura </a:t>
            </a:r>
            <a:r>
              <a:rPr lang="es-MX" sz="2000" b="1" i="1" dirty="0"/>
              <a:t>(teoría del aprendizaje social)</a:t>
            </a:r>
            <a:br>
              <a:rPr lang="es-MX" sz="2000" b="1" i="1" dirty="0"/>
            </a:br>
            <a:r>
              <a:rPr lang="es-MX" sz="2000" dirty="0"/>
              <a:t>Las conductas pueden modificarse mediante modelos positivos, aprendizaje social y habilidades prosociales. (aprendizaje vicario)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705394" y="1598059"/>
            <a:ext cx="4297680" cy="1938992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2000" b="1" dirty="0"/>
              <a:t>John Braithwaite </a:t>
            </a:r>
            <a:r>
              <a:rPr lang="es-MX" sz="2000" b="1" i="1" dirty="0"/>
              <a:t>(teoría de la vergüenza reintegrativa)</a:t>
            </a:r>
            <a:br>
              <a:rPr lang="es-MX" sz="2000" i="1" dirty="0"/>
            </a:br>
            <a:r>
              <a:rPr lang="es-MX" sz="2000" dirty="0"/>
              <a:t>La sociedad debe responder de forma efectiva al delito, sin excluir a la persona responsable, promoviendo su reintegración social.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682343" y="1598059"/>
            <a:ext cx="6152606" cy="166199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1700" b="1" dirty="0"/>
              <a:t>Carl Rogers y Abraham Maslow (teoría Humanista)</a:t>
            </a:r>
          </a:p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1700" dirty="0"/>
              <a:t>Concibe al ser humano como un todo global, consciente y orientado hacia el crecimiento, se centra en el potencial individual, la libertad de elección, la creatividad y la búsqueda de la autorrealización.</a:t>
            </a:r>
            <a:br>
              <a:rPr lang="es-MX" sz="1700" dirty="0"/>
            </a:br>
            <a:endParaRPr lang="es-MX" sz="1700" dirty="0"/>
          </a:p>
        </p:txBody>
      </p:sp>
      <p:sp>
        <p:nvSpPr>
          <p:cNvPr id="7" name="Rectángulo 6"/>
          <p:cNvSpPr/>
          <p:nvPr/>
        </p:nvSpPr>
        <p:spPr>
          <a:xfrm>
            <a:off x="8242664" y="3476614"/>
            <a:ext cx="3592285" cy="24468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n-US" sz="1700" b="1" dirty="0"/>
              <a:t>Jürgen Habermas </a:t>
            </a:r>
            <a:r>
              <a:rPr lang="en-US" sz="1700" b="1" i="1" dirty="0"/>
              <a:t>(</a:t>
            </a:r>
            <a:r>
              <a:rPr lang="es-MX" sz="1700" b="1" i="1" dirty="0"/>
              <a:t>Teoría de la Acción Comunicativa)</a:t>
            </a:r>
          </a:p>
          <a:p>
            <a:pPr algn="ctr">
              <a:defRPr sz="2200">
                <a:solidFill>
                  <a:srgbClr val="282828"/>
                </a:solidFill>
              </a:defRPr>
            </a:pPr>
            <a:r>
              <a:rPr lang="es-MX" sz="1700" dirty="0"/>
              <a:t>el lenguaje tiene como fin principal el entendimiento mutuo, no solo la manipulación o imposición (acción estratégica). el discurso debe ser inteligible, contener verdad sobre los hechos, rectitud normativa y honestidad del hablante.</a:t>
            </a:r>
          </a:p>
        </p:txBody>
      </p:sp>
    </p:spTree>
    <p:extLst>
      <p:ext uri="{BB962C8B-B14F-4D97-AF65-F5344CB8AC3E}">
        <p14:creationId xmlns:p14="http://schemas.microsoft.com/office/powerpoint/2010/main" val="376500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8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136" l="2233" r="963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0" r="2899" b="4487"/>
          <a:stretch/>
        </p:blipFill>
        <p:spPr>
          <a:xfrm>
            <a:off x="0" y="0"/>
            <a:ext cx="6086286" cy="6139543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 rotWithShape="1">
          <a:blip r:embed="rId4"/>
          <a:srcRect l="54321" t="22150" r="9119" b="51065"/>
          <a:stretch/>
        </p:blipFill>
        <p:spPr bwMode="auto">
          <a:xfrm>
            <a:off x="5551714" y="1"/>
            <a:ext cx="6640285" cy="2690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01" t="44970" r="3409" b="31712"/>
          <a:stretch/>
        </p:blipFill>
        <p:spPr bwMode="auto">
          <a:xfrm>
            <a:off x="6086287" y="2690948"/>
            <a:ext cx="5998529" cy="13585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4"/>
          <a:srcRect l="54321" t="62020" r="9119" b="17943"/>
          <a:stretch/>
        </p:blipFill>
        <p:spPr bwMode="auto">
          <a:xfrm>
            <a:off x="5589898" y="4134394"/>
            <a:ext cx="6494918" cy="1920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8969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8482" t="28915" r="12661" b="16161"/>
          <a:stretch/>
        </p:blipFill>
        <p:spPr>
          <a:xfrm>
            <a:off x="191589" y="1476104"/>
            <a:ext cx="11495313" cy="4663440"/>
          </a:xfrm>
          <a:prstGeom prst="rect">
            <a:avLst/>
          </a:prstGeom>
          <a:ln>
            <a:noFill/>
          </a:ln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609" y="822960"/>
            <a:ext cx="9603275" cy="653144"/>
          </a:xfrm>
        </p:spPr>
        <p:txBody>
          <a:bodyPr rtlCol="0">
            <a:normAutofit/>
          </a:bodyPr>
          <a:lstStyle/>
          <a:p>
            <a:pPr algn="ctr"/>
            <a:r>
              <a:rPr lang="es-ES" sz="3600" b="1" dirty="0"/>
              <a:t>Proceso  voluntario</a:t>
            </a:r>
          </a:p>
        </p:txBody>
      </p:sp>
    </p:spTree>
    <p:extLst>
      <p:ext uri="{BB962C8B-B14F-4D97-AF65-F5344CB8AC3E}">
        <p14:creationId xmlns:p14="http://schemas.microsoft.com/office/powerpoint/2010/main" val="179721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82342" cy="358296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343" y="0"/>
            <a:ext cx="6509657" cy="35829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46" y="3582968"/>
            <a:ext cx="5947954" cy="32750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2968"/>
            <a:ext cx="6244045" cy="327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4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904412" cy="331796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11" y="-2"/>
            <a:ext cx="6287589" cy="331796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11" y="3317966"/>
            <a:ext cx="6287589" cy="35400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3317966"/>
            <a:ext cx="5904413" cy="354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0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9725" cy="350356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725" y="1"/>
            <a:ext cx="6222275" cy="35035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23" y="3503566"/>
            <a:ext cx="5869577" cy="335443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83994" y="2019570"/>
            <a:ext cx="3354435" cy="63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5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6526"/>
            <a:ext cx="5786846" cy="36314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46" y="0"/>
            <a:ext cx="6405154" cy="32265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46" y="3226526"/>
            <a:ext cx="6405154" cy="363147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6846" cy="322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62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42709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10" y="0"/>
            <a:ext cx="4676501" cy="35269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09" y="3526971"/>
            <a:ext cx="6849291" cy="33310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211" y="0"/>
            <a:ext cx="2172789" cy="352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46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32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/>
              <a:t>Referencias bibliográficas</a:t>
            </a:r>
            <a:endParaRPr lang="en-US" dirty="0"/>
          </a:p>
        </p:txBody>
      </p:sp>
      <p:sp>
        <p:nvSpPr>
          <p:cNvPr id="3" name="Marcador de contenido 5">
            <a:extLst>
              <a:ext uri="{FF2B5EF4-FFF2-40B4-BE49-F238E27FC236}">
                <a16:creationId xmlns:a16="http://schemas.microsoft.com/office/drawing/2014/main" id="{B6C5B870-39E8-1AC0-F50E-1047A75AA041}"/>
              </a:ext>
            </a:extLst>
          </p:cNvPr>
          <p:cNvSpPr txBox="1">
            <a:spLocks/>
          </p:cNvSpPr>
          <p:nvPr/>
        </p:nvSpPr>
        <p:spPr>
          <a:xfrm>
            <a:off x="1296438" y="1853754"/>
            <a:ext cx="9601200" cy="3581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Fiscalía General de la Nación. </a:t>
            </a:r>
            <a:r>
              <a:rPr lang="es-MX" i="1" dirty="0"/>
              <a:t>Manual de justicia restaurativa. Versión 1</a:t>
            </a:r>
            <a:r>
              <a:rPr lang="es-MX" dirty="0"/>
              <a:t>. 2022</a:t>
            </a:r>
          </a:p>
          <a:p>
            <a:r>
              <a:rPr lang="es-MX" dirty="0"/>
              <a:t>ICBF (2020). Lineamiento Técnico Modelo de Atención para Adolescentes y Jóvenes en Conflicto con la Ley-SRPA. </a:t>
            </a:r>
          </a:p>
          <a:p>
            <a:r>
              <a:rPr lang="es-MX" dirty="0"/>
              <a:t>Ley 1098 2006 – código de infancia y adolescencia.</a:t>
            </a:r>
          </a:p>
          <a:p>
            <a:r>
              <a:rPr lang="es-MX" dirty="0"/>
              <a:t>ONU – Organización de Naciones Unidas – </a:t>
            </a:r>
            <a:r>
              <a:rPr lang="es-MX" i="1" dirty="0"/>
              <a:t>manual sobre programas de justicia restaurativa </a:t>
            </a:r>
            <a:r>
              <a:rPr lang="es-MX" dirty="0"/>
              <a:t>– 2006.</a:t>
            </a:r>
            <a:endParaRPr lang="en-US" dirty="0"/>
          </a:p>
          <a:p>
            <a:r>
              <a:rPr lang="en-US" dirty="0"/>
              <a:t>Zehr, Howard [Little book of restorative justice. Spanish] 2002.</a:t>
            </a:r>
          </a:p>
          <a:p>
            <a:endParaRPr lang="es-MX" dirty="0"/>
          </a:p>
          <a:p>
            <a:endParaRPr lang="es-MX" i="1" dirty="0"/>
          </a:p>
          <a:p>
            <a:endParaRPr lang="en-US" dirty="0"/>
          </a:p>
          <a:p>
            <a:endParaRPr lang="en-US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9637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845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252651" y="195365"/>
            <a:ext cx="201189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personal .</a:t>
            </a:r>
            <a:endParaRPr lang="en-US" i="1" dirty="0"/>
          </a:p>
        </p:txBody>
      </p:sp>
      <p:sp>
        <p:nvSpPr>
          <p:cNvPr id="7" name="Rectángulo 6"/>
          <p:cNvSpPr/>
          <p:nvPr/>
        </p:nvSpPr>
        <p:spPr>
          <a:xfrm>
            <a:off x="5650268" y="1168666"/>
            <a:ext cx="189680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familiar.</a:t>
            </a:r>
            <a:endParaRPr lang="en-US" i="1" dirty="0"/>
          </a:p>
        </p:txBody>
      </p:sp>
      <p:sp>
        <p:nvSpPr>
          <p:cNvPr id="8" name="Rectángulo 7"/>
          <p:cNvSpPr/>
          <p:nvPr/>
        </p:nvSpPr>
        <p:spPr>
          <a:xfrm>
            <a:off x="8063211" y="684888"/>
            <a:ext cx="195213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cognitiva.</a:t>
            </a:r>
            <a:endParaRPr lang="en-US" i="1" dirty="0"/>
          </a:p>
        </p:txBody>
      </p:sp>
      <p:sp>
        <p:nvSpPr>
          <p:cNvPr id="9" name="Rectángulo 8"/>
          <p:cNvSpPr/>
          <p:nvPr/>
        </p:nvSpPr>
        <p:spPr>
          <a:xfrm>
            <a:off x="7612761" y="1302540"/>
            <a:ext cx="199426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espiritual.</a:t>
            </a:r>
            <a:endParaRPr lang="en-US" i="1" dirty="0"/>
          </a:p>
        </p:txBody>
      </p:sp>
      <p:sp>
        <p:nvSpPr>
          <p:cNvPr id="10" name="Rectángulo 9"/>
          <p:cNvSpPr/>
          <p:nvPr/>
        </p:nvSpPr>
        <p:spPr>
          <a:xfrm>
            <a:off x="9639802" y="1189864"/>
            <a:ext cx="167866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social.</a:t>
            </a:r>
            <a:endParaRPr lang="en-US" i="1" dirty="0"/>
          </a:p>
        </p:txBody>
      </p:sp>
      <p:sp>
        <p:nvSpPr>
          <p:cNvPr id="11" name="Rectángulo 10"/>
          <p:cNvSpPr/>
          <p:nvPr/>
        </p:nvSpPr>
        <p:spPr>
          <a:xfrm>
            <a:off x="7253236" y="2292396"/>
            <a:ext cx="184236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cultural.</a:t>
            </a:r>
            <a:endParaRPr lang="en-US" i="1" dirty="0"/>
          </a:p>
        </p:txBody>
      </p:sp>
      <p:sp>
        <p:nvSpPr>
          <p:cNvPr id="12" name="Rectángulo 11"/>
          <p:cNvSpPr/>
          <p:nvPr/>
        </p:nvSpPr>
        <p:spPr>
          <a:xfrm>
            <a:off x="9486648" y="2278339"/>
            <a:ext cx="198497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MX" i="1" dirty="0"/>
              <a:t>Dimensión biológica.</a:t>
            </a:r>
            <a:endParaRPr lang="en-US" i="1" dirty="0"/>
          </a:p>
        </p:txBody>
      </p:sp>
      <p:sp>
        <p:nvSpPr>
          <p:cNvPr id="13" name="Rectángulo 12"/>
          <p:cNvSpPr/>
          <p:nvPr/>
        </p:nvSpPr>
        <p:spPr>
          <a:xfrm>
            <a:off x="9822680" y="219009"/>
            <a:ext cx="2082621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emocional.</a:t>
            </a:r>
            <a:endParaRPr lang="en-US" i="1" dirty="0"/>
          </a:p>
        </p:txBody>
      </p:sp>
      <p:sp>
        <p:nvSpPr>
          <p:cNvPr id="16" name="Rectángulo 15"/>
          <p:cNvSpPr/>
          <p:nvPr/>
        </p:nvSpPr>
        <p:spPr>
          <a:xfrm>
            <a:off x="9139948" y="1815852"/>
            <a:ext cx="17508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sexual.</a:t>
            </a:r>
            <a:endParaRPr lang="en-US" i="1" dirty="0"/>
          </a:p>
        </p:txBody>
      </p:sp>
      <p:sp>
        <p:nvSpPr>
          <p:cNvPr id="17" name="Rectángulo 16"/>
          <p:cNvSpPr/>
          <p:nvPr/>
        </p:nvSpPr>
        <p:spPr>
          <a:xfrm>
            <a:off x="6581742" y="1815197"/>
            <a:ext cx="2164695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Dimensión psicológica. </a:t>
            </a:r>
            <a:endParaRPr lang="en-US" i="1" dirty="0"/>
          </a:p>
        </p:txBody>
      </p:sp>
      <p:sp>
        <p:nvSpPr>
          <p:cNvPr id="19" name="Rectángulo 18"/>
          <p:cNvSpPr/>
          <p:nvPr/>
        </p:nvSpPr>
        <p:spPr>
          <a:xfrm>
            <a:off x="6461828" y="2939160"/>
            <a:ext cx="141756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Autoconfianza</a:t>
            </a:r>
            <a:endParaRPr lang="en-US" i="1" dirty="0"/>
          </a:p>
        </p:txBody>
      </p:sp>
      <p:sp>
        <p:nvSpPr>
          <p:cNvPr id="20" name="Rectángulo 19"/>
          <p:cNvSpPr/>
          <p:nvPr/>
        </p:nvSpPr>
        <p:spPr>
          <a:xfrm>
            <a:off x="6868044" y="3582906"/>
            <a:ext cx="10949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Autocritica</a:t>
            </a:r>
            <a:endParaRPr lang="en-US" i="1" dirty="0"/>
          </a:p>
        </p:txBody>
      </p:sp>
      <p:sp>
        <p:nvSpPr>
          <p:cNvPr id="21" name="Rectángulo 20"/>
          <p:cNvSpPr/>
          <p:nvPr/>
        </p:nvSpPr>
        <p:spPr>
          <a:xfrm>
            <a:off x="10022516" y="3599005"/>
            <a:ext cx="158024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Autorrealización</a:t>
            </a:r>
            <a:endParaRPr lang="en-US" i="1" dirty="0"/>
          </a:p>
        </p:txBody>
      </p:sp>
      <p:sp>
        <p:nvSpPr>
          <p:cNvPr id="22" name="Rectángulo 21"/>
          <p:cNvSpPr/>
          <p:nvPr/>
        </p:nvSpPr>
        <p:spPr>
          <a:xfrm>
            <a:off x="8264548" y="2872545"/>
            <a:ext cx="171232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Autoconocimiento</a:t>
            </a:r>
            <a:endParaRPr lang="en-US" i="1" dirty="0"/>
          </a:p>
        </p:txBody>
      </p:sp>
      <p:sp>
        <p:nvSpPr>
          <p:cNvPr id="23" name="Rectángulo 22"/>
          <p:cNvSpPr/>
          <p:nvPr/>
        </p:nvSpPr>
        <p:spPr>
          <a:xfrm>
            <a:off x="10310492" y="2997482"/>
            <a:ext cx="135485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Autoconcepto</a:t>
            </a:r>
            <a:endParaRPr lang="en-US" i="1" dirty="0"/>
          </a:p>
        </p:txBody>
      </p:sp>
      <p:sp>
        <p:nvSpPr>
          <p:cNvPr id="24" name="Rectángulo 23"/>
          <p:cNvSpPr/>
          <p:nvPr/>
        </p:nvSpPr>
        <p:spPr>
          <a:xfrm>
            <a:off x="8519160" y="3567161"/>
            <a:ext cx="1152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s-MX" i="1" dirty="0"/>
              <a:t>Autoestima</a:t>
            </a:r>
            <a:endParaRPr lang="en-US" i="1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136" l="2233" r="963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70" r="2899" b="4487"/>
          <a:stretch/>
        </p:blipFill>
        <p:spPr>
          <a:xfrm>
            <a:off x="17083" y="0"/>
            <a:ext cx="6086286" cy="6139543"/>
          </a:xfrm>
          <a:prstGeom prst="rect">
            <a:avLst/>
          </a:prstGeom>
        </p:spPr>
      </p:pic>
      <p:sp>
        <p:nvSpPr>
          <p:cNvPr id="26" name="Rectángulo 25"/>
          <p:cNvSpPr/>
          <p:nvPr/>
        </p:nvSpPr>
        <p:spPr>
          <a:xfrm>
            <a:off x="5907234" y="4367897"/>
            <a:ext cx="2081019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Manejo de emociones</a:t>
            </a:r>
            <a:endParaRPr lang="en-US" i="1" dirty="0"/>
          </a:p>
        </p:txBody>
      </p:sp>
      <p:sp>
        <p:nvSpPr>
          <p:cNvPr id="28" name="Rectángulo 27"/>
          <p:cNvSpPr/>
          <p:nvPr/>
        </p:nvSpPr>
        <p:spPr>
          <a:xfrm>
            <a:off x="6019249" y="5410720"/>
            <a:ext cx="212808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Comunicación asertiva</a:t>
            </a:r>
            <a:endParaRPr lang="en-US" i="1" dirty="0"/>
          </a:p>
        </p:txBody>
      </p:sp>
      <p:sp>
        <p:nvSpPr>
          <p:cNvPr id="29" name="Rectángulo 28"/>
          <p:cNvSpPr/>
          <p:nvPr/>
        </p:nvSpPr>
        <p:spPr>
          <a:xfrm>
            <a:off x="8519160" y="4327646"/>
            <a:ext cx="2928366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Manejo de la tensión y el estrés</a:t>
            </a:r>
            <a:endParaRPr lang="en-US" i="1" dirty="0"/>
          </a:p>
        </p:txBody>
      </p:sp>
      <p:sp>
        <p:nvSpPr>
          <p:cNvPr id="30" name="Rectángulo 29"/>
          <p:cNvSpPr/>
          <p:nvPr/>
        </p:nvSpPr>
        <p:spPr>
          <a:xfrm>
            <a:off x="9627389" y="5513497"/>
            <a:ext cx="2462341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Relaciones interpersonales</a:t>
            </a:r>
            <a:endParaRPr lang="en-US" i="1" dirty="0"/>
          </a:p>
        </p:txBody>
      </p:sp>
      <p:sp>
        <p:nvSpPr>
          <p:cNvPr id="31" name="Rectángulo 30"/>
          <p:cNvSpPr/>
          <p:nvPr/>
        </p:nvSpPr>
        <p:spPr>
          <a:xfrm>
            <a:off x="7805242" y="4961281"/>
            <a:ext cx="221727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Resolución de conflictos</a:t>
            </a:r>
            <a:endParaRPr lang="en-US" i="1" dirty="0"/>
          </a:p>
        </p:txBody>
      </p:sp>
      <p:sp>
        <p:nvSpPr>
          <p:cNvPr id="32" name="Rectángulo 31"/>
          <p:cNvSpPr/>
          <p:nvPr/>
        </p:nvSpPr>
        <p:spPr>
          <a:xfrm>
            <a:off x="10081295" y="4737229"/>
            <a:ext cx="200843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Pensamiento creativo</a:t>
            </a:r>
            <a:endParaRPr lang="en-US" i="1" dirty="0"/>
          </a:p>
        </p:txBody>
      </p:sp>
      <p:sp>
        <p:nvSpPr>
          <p:cNvPr id="33" name="Rectángulo 32"/>
          <p:cNvSpPr/>
          <p:nvPr/>
        </p:nvSpPr>
        <p:spPr>
          <a:xfrm>
            <a:off x="5789994" y="4881689"/>
            <a:ext cx="1863972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Toma de decisiones</a:t>
            </a:r>
            <a:endParaRPr lang="en-US" i="1" dirty="0"/>
          </a:p>
        </p:txBody>
      </p:sp>
      <p:sp>
        <p:nvSpPr>
          <p:cNvPr id="34" name="Rectángulo 33"/>
          <p:cNvSpPr/>
          <p:nvPr/>
        </p:nvSpPr>
        <p:spPr>
          <a:xfrm>
            <a:off x="8418491" y="5698163"/>
            <a:ext cx="912429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MX" i="1" dirty="0"/>
              <a:t>Empatía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73811804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Custom 10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84582C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solidFill>
          <a:srgbClr val="B71E4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30478203_TF66921596" id="{9346E3F9-7236-4574-B874-2D7862E9AAE4}" vid="{0AD63B27-0246-4A85-9B77-C17B2B1CF04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ECC70E-6674-4337-B48B-AF4F8832F1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6B76F2-1AE1-4A2A-A5B3-D462CC5E81F8}">
  <ds:schemaRefs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elements/1.1/"/>
    <ds:schemaRef ds:uri="fb0879af-3eba-417a-a55a-ffe6dcd6ca77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6dc4bcd6-49db-4c07-9060-8acfc67cef9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2BAE40F-4B14-4E0B-9265-745AD5E2D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 invención</Template>
  <TotalTime>0</TotalTime>
  <Words>812</Words>
  <Application>Microsoft Office PowerPoint</Application>
  <PresentationFormat>Panorámica</PresentationFormat>
  <Paragraphs>75</Paragraphs>
  <Slides>17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Gill Sans MT</vt:lpstr>
      <vt:lpstr>Galería</vt:lpstr>
      <vt:lpstr>La Justicia Restaurativa y la Dimensión Humana de la Responsabilidad Social</vt:lpstr>
      <vt:lpstr>¿Qué conocen DE LA CIUDADELA LOS ZAGALES?</vt:lpstr>
      <vt:lpstr>RECORDEMOS CONCEPTOS BASICOS</vt:lpstr>
      <vt:lpstr>RECORDEMOS CONCEPTOS BASICOS</vt:lpstr>
      <vt:lpstr>La justicia restaurativa no es........</vt:lpstr>
      <vt:lpstr>COMPLEMENTOS  teóricos </vt:lpstr>
      <vt:lpstr>Presentación de PowerPoint</vt:lpstr>
      <vt:lpstr>Proceso  voluntario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Referencias bibliográficas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2026-05-26T14:25:15Z</dcterms:created>
  <dcterms:modified xsi:type="dcterms:W3CDTF">2026-06-09T19:29:48Z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