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6" r:id="rId4"/>
    <p:sldId id="273" r:id="rId5"/>
    <p:sldId id="272" r:id="rId6"/>
    <p:sldId id="259" r:id="rId7"/>
    <p:sldId id="314" r:id="rId8"/>
    <p:sldId id="303" r:id="rId9"/>
    <p:sldId id="304" r:id="rId10"/>
    <p:sldId id="305" r:id="rId11"/>
    <p:sldId id="265" r:id="rId12"/>
    <p:sldId id="306" r:id="rId13"/>
    <p:sldId id="307" r:id="rId14"/>
    <p:sldId id="308" r:id="rId15"/>
    <p:sldId id="309" r:id="rId16"/>
    <p:sldId id="261" r:id="rId17"/>
    <p:sldId id="286" r:id="rId18"/>
    <p:sldId id="287" r:id="rId19"/>
    <p:sldId id="315" r:id="rId20"/>
    <p:sldId id="289" r:id="rId21"/>
    <p:sldId id="310" r:id="rId22"/>
    <p:sldId id="311" r:id="rId23"/>
    <p:sldId id="316" r:id="rId24"/>
    <p:sldId id="312" r:id="rId25"/>
    <p:sldId id="317" r:id="rId26"/>
    <p:sldId id="313" r:id="rId27"/>
    <p:sldId id="318" r:id="rId28"/>
    <p:sldId id="319" r:id="rId29"/>
  </p:sldIdLst>
  <p:sldSz cx="5854700" cy="3290888"/>
  <p:notesSz cx="6858000" cy="9144000"/>
  <p:defaultTextStyle>
    <a:defPPr>
      <a:defRPr lang="es-CO"/>
    </a:defPPr>
    <a:lvl1pPr marL="0" algn="l" defTabSz="522580" rtl="0" eaLnBrk="1" latinLnBrk="0" hangingPunct="1">
      <a:defRPr sz="1000" kern="1200">
        <a:solidFill>
          <a:schemeClr val="tx1"/>
        </a:solidFill>
        <a:latin typeface="+mn-lt"/>
        <a:ea typeface="+mn-ea"/>
        <a:cs typeface="+mn-cs"/>
      </a:defRPr>
    </a:lvl1pPr>
    <a:lvl2pPr marL="261290" algn="l" defTabSz="522580" rtl="0" eaLnBrk="1" latinLnBrk="0" hangingPunct="1">
      <a:defRPr sz="1000" kern="1200">
        <a:solidFill>
          <a:schemeClr val="tx1"/>
        </a:solidFill>
        <a:latin typeface="+mn-lt"/>
        <a:ea typeface="+mn-ea"/>
        <a:cs typeface="+mn-cs"/>
      </a:defRPr>
    </a:lvl2pPr>
    <a:lvl3pPr marL="522580" algn="l" defTabSz="522580" rtl="0" eaLnBrk="1" latinLnBrk="0" hangingPunct="1">
      <a:defRPr sz="1000" kern="1200">
        <a:solidFill>
          <a:schemeClr val="tx1"/>
        </a:solidFill>
        <a:latin typeface="+mn-lt"/>
        <a:ea typeface="+mn-ea"/>
        <a:cs typeface="+mn-cs"/>
      </a:defRPr>
    </a:lvl3pPr>
    <a:lvl4pPr marL="783869" algn="l" defTabSz="522580" rtl="0" eaLnBrk="1" latinLnBrk="0" hangingPunct="1">
      <a:defRPr sz="1000" kern="1200">
        <a:solidFill>
          <a:schemeClr val="tx1"/>
        </a:solidFill>
        <a:latin typeface="+mn-lt"/>
        <a:ea typeface="+mn-ea"/>
        <a:cs typeface="+mn-cs"/>
      </a:defRPr>
    </a:lvl4pPr>
    <a:lvl5pPr marL="1045159" algn="l" defTabSz="522580" rtl="0" eaLnBrk="1" latinLnBrk="0" hangingPunct="1">
      <a:defRPr sz="1000" kern="1200">
        <a:solidFill>
          <a:schemeClr val="tx1"/>
        </a:solidFill>
        <a:latin typeface="+mn-lt"/>
        <a:ea typeface="+mn-ea"/>
        <a:cs typeface="+mn-cs"/>
      </a:defRPr>
    </a:lvl5pPr>
    <a:lvl6pPr marL="1306449" algn="l" defTabSz="522580" rtl="0" eaLnBrk="1" latinLnBrk="0" hangingPunct="1">
      <a:defRPr sz="1000" kern="1200">
        <a:solidFill>
          <a:schemeClr val="tx1"/>
        </a:solidFill>
        <a:latin typeface="+mn-lt"/>
        <a:ea typeface="+mn-ea"/>
        <a:cs typeface="+mn-cs"/>
      </a:defRPr>
    </a:lvl6pPr>
    <a:lvl7pPr marL="1567739" algn="l" defTabSz="522580" rtl="0" eaLnBrk="1" latinLnBrk="0" hangingPunct="1">
      <a:defRPr sz="1000" kern="1200">
        <a:solidFill>
          <a:schemeClr val="tx1"/>
        </a:solidFill>
        <a:latin typeface="+mn-lt"/>
        <a:ea typeface="+mn-ea"/>
        <a:cs typeface="+mn-cs"/>
      </a:defRPr>
    </a:lvl7pPr>
    <a:lvl8pPr marL="1829029" algn="l" defTabSz="522580" rtl="0" eaLnBrk="1" latinLnBrk="0" hangingPunct="1">
      <a:defRPr sz="1000" kern="1200">
        <a:solidFill>
          <a:schemeClr val="tx1"/>
        </a:solidFill>
        <a:latin typeface="+mn-lt"/>
        <a:ea typeface="+mn-ea"/>
        <a:cs typeface="+mn-cs"/>
      </a:defRPr>
    </a:lvl8pPr>
    <a:lvl9pPr marL="2090318" algn="l" defTabSz="522580" rtl="0" eaLnBrk="1" latinLnBrk="0" hangingPunct="1">
      <a:defRPr sz="1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7">
          <p15:clr>
            <a:srgbClr val="A4A3A4"/>
          </p15:clr>
        </p15:guide>
        <p15:guide id="2" pos="18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660"/>
  </p:normalViewPr>
  <p:slideViewPr>
    <p:cSldViewPr>
      <p:cViewPr varScale="1">
        <p:scale>
          <a:sx n="211" d="100"/>
          <a:sy n="211" d="100"/>
        </p:scale>
        <p:origin x="918" y="168"/>
      </p:cViewPr>
      <p:guideLst>
        <p:guide orient="horz" pos="1037"/>
        <p:guide pos="18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439103" y="1022308"/>
            <a:ext cx="4976495" cy="705408"/>
          </a:xfrm>
        </p:spPr>
        <p:txBody>
          <a:bodyPr/>
          <a:lstStyle/>
          <a:p>
            <a:r>
              <a:rPr lang="es-ES"/>
              <a:t>Haga clic para modificar el estilo de título del patrón</a:t>
            </a:r>
            <a:endParaRPr lang="es-CO"/>
          </a:p>
        </p:txBody>
      </p:sp>
      <p:sp>
        <p:nvSpPr>
          <p:cNvPr id="3" name="2 Subtítulo"/>
          <p:cNvSpPr>
            <a:spLocks noGrp="1"/>
          </p:cNvSpPr>
          <p:nvPr>
            <p:ph type="subTitle" idx="1"/>
          </p:nvPr>
        </p:nvSpPr>
        <p:spPr>
          <a:xfrm>
            <a:off x="878205" y="1864836"/>
            <a:ext cx="4098290" cy="841005"/>
          </a:xfrm>
        </p:spPr>
        <p:txBody>
          <a:bodyPr/>
          <a:lstStyle>
            <a:lvl1pPr marL="0" indent="0" algn="ctr">
              <a:buNone/>
              <a:defRPr>
                <a:solidFill>
                  <a:schemeClr val="tx1">
                    <a:tint val="75000"/>
                  </a:schemeClr>
                </a:solidFill>
              </a:defRPr>
            </a:lvl1pPr>
            <a:lvl2pPr marL="261290" indent="0" algn="ctr">
              <a:buNone/>
              <a:defRPr>
                <a:solidFill>
                  <a:schemeClr val="tx1">
                    <a:tint val="75000"/>
                  </a:schemeClr>
                </a:solidFill>
              </a:defRPr>
            </a:lvl2pPr>
            <a:lvl3pPr marL="522580" indent="0" algn="ctr">
              <a:buNone/>
              <a:defRPr>
                <a:solidFill>
                  <a:schemeClr val="tx1">
                    <a:tint val="75000"/>
                  </a:schemeClr>
                </a:solidFill>
              </a:defRPr>
            </a:lvl3pPr>
            <a:lvl4pPr marL="783869" indent="0" algn="ctr">
              <a:buNone/>
              <a:defRPr>
                <a:solidFill>
                  <a:schemeClr val="tx1">
                    <a:tint val="75000"/>
                  </a:schemeClr>
                </a:solidFill>
              </a:defRPr>
            </a:lvl4pPr>
            <a:lvl5pPr marL="1045159" indent="0" algn="ctr">
              <a:buNone/>
              <a:defRPr>
                <a:solidFill>
                  <a:schemeClr val="tx1">
                    <a:tint val="75000"/>
                  </a:schemeClr>
                </a:solidFill>
              </a:defRPr>
            </a:lvl5pPr>
            <a:lvl6pPr marL="1306449" indent="0" algn="ctr">
              <a:buNone/>
              <a:defRPr>
                <a:solidFill>
                  <a:schemeClr val="tx1">
                    <a:tint val="75000"/>
                  </a:schemeClr>
                </a:solidFill>
              </a:defRPr>
            </a:lvl6pPr>
            <a:lvl7pPr marL="1567739" indent="0" algn="ctr">
              <a:buNone/>
              <a:defRPr>
                <a:solidFill>
                  <a:schemeClr val="tx1">
                    <a:tint val="75000"/>
                  </a:schemeClr>
                </a:solidFill>
              </a:defRPr>
            </a:lvl7pPr>
            <a:lvl8pPr marL="1829029" indent="0" algn="ctr">
              <a:buNone/>
              <a:defRPr>
                <a:solidFill>
                  <a:schemeClr val="tx1">
                    <a:tint val="75000"/>
                  </a:schemeClr>
                </a:solidFill>
              </a:defRPr>
            </a:lvl8pPr>
            <a:lvl9pPr marL="2090318" indent="0" algn="ctr">
              <a:buNone/>
              <a:defRPr>
                <a:solidFill>
                  <a:schemeClr val="tx1">
                    <a:tint val="75000"/>
                  </a:schemeClr>
                </a:solidFill>
              </a:defRPr>
            </a:lvl9pPr>
          </a:lstStyle>
          <a:p>
            <a:r>
              <a:rPr lang="es-ES"/>
              <a:t>Haga clic para modificar el estilo de subtítulo del patrón</a:t>
            </a:r>
            <a:endParaRPr lang="es-CO"/>
          </a:p>
        </p:txBody>
      </p:sp>
      <p:sp>
        <p:nvSpPr>
          <p:cNvPr id="4" name="3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38379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182287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462481" y="2114700"/>
            <a:ext cx="4976495" cy="653607"/>
          </a:xfrm>
        </p:spPr>
        <p:txBody>
          <a:bodyPr anchor="t"/>
          <a:lstStyle>
            <a:lvl1pPr algn="l">
              <a:defRPr sz="2300" b="1" cap="all"/>
            </a:lvl1pPr>
          </a:lstStyle>
          <a:p>
            <a:r>
              <a:rPr lang="es-ES"/>
              <a:t>Haga clic para modificar el estilo de título del patrón</a:t>
            </a:r>
            <a:endParaRPr lang="es-CO"/>
          </a:p>
        </p:txBody>
      </p:sp>
      <p:sp>
        <p:nvSpPr>
          <p:cNvPr id="3" name="2 Marcador de texto"/>
          <p:cNvSpPr>
            <a:spLocks noGrp="1"/>
          </p:cNvSpPr>
          <p:nvPr>
            <p:ph type="body" idx="1"/>
          </p:nvPr>
        </p:nvSpPr>
        <p:spPr>
          <a:xfrm>
            <a:off x="462481" y="1394819"/>
            <a:ext cx="4976495" cy="719882"/>
          </a:xfrm>
        </p:spPr>
        <p:txBody>
          <a:bodyPr anchor="b"/>
          <a:lstStyle>
            <a:lvl1pPr marL="0" indent="0">
              <a:buNone/>
              <a:defRPr sz="1100">
                <a:solidFill>
                  <a:schemeClr val="tx1">
                    <a:tint val="75000"/>
                  </a:schemeClr>
                </a:solidFill>
              </a:defRPr>
            </a:lvl1pPr>
            <a:lvl2pPr marL="261290" indent="0">
              <a:buNone/>
              <a:defRPr sz="1000">
                <a:solidFill>
                  <a:schemeClr val="tx1">
                    <a:tint val="75000"/>
                  </a:schemeClr>
                </a:solidFill>
              </a:defRPr>
            </a:lvl2pPr>
            <a:lvl3pPr marL="522580" indent="0">
              <a:buNone/>
              <a:defRPr sz="900">
                <a:solidFill>
                  <a:schemeClr val="tx1">
                    <a:tint val="75000"/>
                  </a:schemeClr>
                </a:solidFill>
              </a:defRPr>
            </a:lvl3pPr>
            <a:lvl4pPr marL="783869" indent="0">
              <a:buNone/>
              <a:defRPr sz="800">
                <a:solidFill>
                  <a:schemeClr val="tx1">
                    <a:tint val="75000"/>
                  </a:schemeClr>
                </a:solidFill>
              </a:defRPr>
            </a:lvl4pPr>
            <a:lvl5pPr marL="1045159" indent="0">
              <a:buNone/>
              <a:defRPr sz="800">
                <a:solidFill>
                  <a:schemeClr val="tx1">
                    <a:tint val="75000"/>
                  </a:schemeClr>
                </a:solidFill>
              </a:defRPr>
            </a:lvl5pPr>
            <a:lvl6pPr marL="1306449" indent="0">
              <a:buNone/>
              <a:defRPr sz="800">
                <a:solidFill>
                  <a:schemeClr val="tx1">
                    <a:tint val="75000"/>
                  </a:schemeClr>
                </a:solidFill>
              </a:defRPr>
            </a:lvl6pPr>
            <a:lvl7pPr marL="1567739" indent="0">
              <a:buNone/>
              <a:defRPr sz="800">
                <a:solidFill>
                  <a:schemeClr val="tx1">
                    <a:tint val="75000"/>
                  </a:schemeClr>
                </a:solidFill>
              </a:defRPr>
            </a:lvl7pPr>
            <a:lvl8pPr marL="1829029" indent="0">
              <a:buNone/>
              <a:defRPr sz="800">
                <a:solidFill>
                  <a:schemeClr val="tx1">
                    <a:tint val="75000"/>
                  </a:schemeClr>
                </a:solidFill>
              </a:defRPr>
            </a:lvl8pPr>
            <a:lvl9pPr marL="2090318" indent="0">
              <a:buNone/>
              <a:defRPr sz="8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394262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contenido"/>
          <p:cNvSpPr>
            <a:spLocks noGrp="1"/>
          </p:cNvSpPr>
          <p:nvPr>
            <p:ph sz="half" idx="1"/>
          </p:nvPr>
        </p:nvSpPr>
        <p:spPr>
          <a:xfrm>
            <a:off x="187025" y="368701"/>
            <a:ext cx="1638503" cy="1042115"/>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contenido"/>
          <p:cNvSpPr>
            <a:spLocks noGrp="1"/>
          </p:cNvSpPr>
          <p:nvPr>
            <p:ph sz="half" idx="2"/>
          </p:nvPr>
        </p:nvSpPr>
        <p:spPr>
          <a:xfrm>
            <a:off x="1923106" y="368701"/>
            <a:ext cx="1638503" cy="1042115"/>
          </a:xfrm>
        </p:spPr>
        <p:txBody>
          <a:bodyPr/>
          <a:lstStyle>
            <a:lvl1pPr>
              <a:defRPr sz="1600"/>
            </a:lvl1pPr>
            <a:lvl2pPr>
              <a:defRPr sz="1400"/>
            </a:lvl2pPr>
            <a:lvl3pPr>
              <a:defRPr sz="1100"/>
            </a:lvl3pPr>
            <a:lvl4pPr>
              <a:defRPr sz="1000"/>
            </a:lvl4pPr>
            <a:lvl5pPr>
              <a:defRPr sz="1000"/>
            </a:lvl5pPr>
            <a:lvl6pPr>
              <a:defRPr sz="1000"/>
            </a:lvl6pPr>
            <a:lvl7pPr>
              <a:defRPr sz="1000"/>
            </a:lvl7pPr>
            <a:lvl8pPr>
              <a:defRPr sz="1000"/>
            </a:lvl8pPr>
            <a:lvl9pPr>
              <a:defRPr sz="1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4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1720791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292735" y="131788"/>
            <a:ext cx="5269230" cy="548481"/>
          </a:xfrm>
        </p:spPr>
        <p:txBody>
          <a:bodyPr/>
          <a:lstStyle>
            <a:lvl1pPr>
              <a:defRPr/>
            </a:lvl1pPr>
          </a:lstStyle>
          <a:p>
            <a:r>
              <a:rPr lang="es-ES"/>
              <a:t>Haga clic para modificar el estilo de título del patrón</a:t>
            </a:r>
            <a:endParaRPr lang="es-CO"/>
          </a:p>
        </p:txBody>
      </p:sp>
      <p:sp>
        <p:nvSpPr>
          <p:cNvPr id="3" name="2 Marcador de texto"/>
          <p:cNvSpPr>
            <a:spLocks noGrp="1"/>
          </p:cNvSpPr>
          <p:nvPr>
            <p:ph type="body" idx="1"/>
          </p:nvPr>
        </p:nvSpPr>
        <p:spPr>
          <a:xfrm>
            <a:off x="292735" y="736641"/>
            <a:ext cx="2586843" cy="306997"/>
          </a:xfrm>
        </p:spPr>
        <p:txBody>
          <a:bodyPr anchor="b"/>
          <a:lstStyle>
            <a:lvl1pPr marL="0" indent="0">
              <a:buNone/>
              <a:defRPr sz="1400" b="1"/>
            </a:lvl1pPr>
            <a:lvl2pPr marL="261290" indent="0">
              <a:buNone/>
              <a:defRPr sz="1100" b="1"/>
            </a:lvl2pPr>
            <a:lvl3pPr marL="522580" indent="0">
              <a:buNone/>
              <a:defRPr sz="1000" b="1"/>
            </a:lvl3pPr>
            <a:lvl4pPr marL="783869" indent="0">
              <a:buNone/>
              <a:defRPr sz="900" b="1"/>
            </a:lvl4pPr>
            <a:lvl5pPr marL="1045159" indent="0">
              <a:buNone/>
              <a:defRPr sz="900" b="1"/>
            </a:lvl5pPr>
            <a:lvl6pPr marL="1306449" indent="0">
              <a:buNone/>
              <a:defRPr sz="900" b="1"/>
            </a:lvl6pPr>
            <a:lvl7pPr marL="1567739" indent="0">
              <a:buNone/>
              <a:defRPr sz="900" b="1"/>
            </a:lvl7pPr>
            <a:lvl8pPr marL="1829029" indent="0">
              <a:buNone/>
              <a:defRPr sz="900" b="1"/>
            </a:lvl8pPr>
            <a:lvl9pPr marL="2090318" indent="0">
              <a:buNone/>
              <a:defRPr sz="900" b="1"/>
            </a:lvl9pPr>
          </a:lstStyle>
          <a:p>
            <a:pPr lvl="0"/>
            <a:r>
              <a:rPr lang="es-ES"/>
              <a:t>Haga clic para modificar el estilo de texto del patrón</a:t>
            </a:r>
          </a:p>
        </p:txBody>
      </p:sp>
      <p:sp>
        <p:nvSpPr>
          <p:cNvPr id="4" name="3 Marcador de contenido"/>
          <p:cNvSpPr>
            <a:spLocks noGrp="1"/>
          </p:cNvSpPr>
          <p:nvPr>
            <p:ph sz="half" idx="2"/>
          </p:nvPr>
        </p:nvSpPr>
        <p:spPr>
          <a:xfrm>
            <a:off x="292735" y="1043638"/>
            <a:ext cx="2586843" cy="1896070"/>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4 Marcador de texto"/>
          <p:cNvSpPr>
            <a:spLocks noGrp="1"/>
          </p:cNvSpPr>
          <p:nvPr>
            <p:ph type="body" sz="quarter" idx="3"/>
          </p:nvPr>
        </p:nvSpPr>
        <p:spPr>
          <a:xfrm>
            <a:off x="2974106" y="736641"/>
            <a:ext cx="2587859" cy="306997"/>
          </a:xfrm>
        </p:spPr>
        <p:txBody>
          <a:bodyPr anchor="b"/>
          <a:lstStyle>
            <a:lvl1pPr marL="0" indent="0">
              <a:buNone/>
              <a:defRPr sz="1400" b="1"/>
            </a:lvl1pPr>
            <a:lvl2pPr marL="261290" indent="0">
              <a:buNone/>
              <a:defRPr sz="1100" b="1"/>
            </a:lvl2pPr>
            <a:lvl3pPr marL="522580" indent="0">
              <a:buNone/>
              <a:defRPr sz="1000" b="1"/>
            </a:lvl3pPr>
            <a:lvl4pPr marL="783869" indent="0">
              <a:buNone/>
              <a:defRPr sz="900" b="1"/>
            </a:lvl4pPr>
            <a:lvl5pPr marL="1045159" indent="0">
              <a:buNone/>
              <a:defRPr sz="900" b="1"/>
            </a:lvl5pPr>
            <a:lvl6pPr marL="1306449" indent="0">
              <a:buNone/>
              <a:defRPr sz="900" b="1"/>
            </a:lvl6pPr>
            <a:lvl7pPr marL="1567739" indent="0">
              <a:buNone/>
              <a:defRPr sz="900" b="1"/>
            </a:lvl7pPr>
            <a:lvl8pPr marL="1829029" indent="0">
              <a:buNone/>
              <a:defRPr sz="900" b="1"/>
            </a:lvl8pPr>
            <a:lvl9pPr marL="2090318" indent="0">
              <a:buNone/>
              <a:defRPr sz="900" b="1"/>
            </a:lvl9pPr>
          </a:lstStyle>
          <a:p>
            <a:pPr lvl="0"/>
            <a:r>
              <a:rPr lang="es-ES"/>
              <a:t>Haga clic para modificar el estilo de texto del patrón</a:t>
            </a:r>
          </a:p>
        </p:txBody>
      </p:sp>
      <p:sp>
        <p:nvSpPr>
          <p:cNvPr id="6" name="5 Marcador de contenido"/>
          <p:cNvSpPr>
            <a:spLocks noGrp="1"/>
          </p:cNvSpPr>
          <p:nvPr>
            <p:ph sz="quarter" idx="4"/>
          </p:nvPr>
        </p:nvSpPr>
        <p:spPr>
          <a:xfrm>
            <a:off x="2974106" y="1043638"/>
            <a:ext cx="2587859" cy="1896070"/>
          </a:xfrm>
        </p:spPr>
        <p:txBody>
          <a:bodyPr/>
          <a:lstStyle>
            <a:lvl1pPr>
              <a:defRPr sz="1400"/>
            </a:lvl1pPr>
            <a:lvl2pPr>
              <a:defRPr sz="1100"/>
            </a:lvl2pPr>
            <a:lvl3pPr>
              <a:defRPr sz="1000"/>
            </a:lvl3pPr>
            <a:lvl4pPr>
              <a:defRPr sz="900"/>
            </a:lvl4pPr>
            <a:lvl5pPr>
              <a:defRPr sz="900"/>
            </a:lvl5pPr>
            <a:lvl6pPr>
              <a:defRPr sz="900"/>
            </a:lvl6pPr>
            <a:lvl7pPr>
              <a:defRPr sz="900"/>
            </a:lvl7pPr>
            <a:lvl8pPr>
              <a:defRPr sz="900"/>
            </a:lvl8pPr>
            <a:lvl9pPr>
              <a:defRPr sz="9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6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3129117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590961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278547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92735" y="131026"/>
            <a:ext cx="1926156" cy="557623"/>
          </a:xfrm>
        </p:spPr>
        <p:txBody>
          <a:bodyPr anchor="b"/>
          <a:lstStyle>
            <a:lvl1pPr algn="l">
              <a:defRPr sz="1100" b="1"/>
            </a:lvl1pPr>
          </a:lstStyle>
          <a:p>
            <a:r>
              <a:rPr lang="es-ES"/>
              <a:t>Haga clic para modificar el estilo de título del patrón</a:t>
            </a:r>
            <a:endParaRPr lang="es-CO"/>
          </a:p>
        </p:txBody>
      </p:sp>
      <p:sp>
        <p:nvSpPr>
          <p:cNvPr id="3" name="2 Marcador de contenido"/>
          <p:cNvSpPr>
            <a:spLocks noGrp="1"/>
          </p:cNvSpPr>
          <p:nvPr>
            <p:ph idx="1"/>
          </p:nvPr>
        </p:nvSpPr>
        <p:spPr>
          <a:xfrm>
            <a:off x="2289025" y="131026"/>
            <a:ext cx="3272940" cy="2808682"/>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texto"/>
          <p:cNvSpPr>
            <a:spLocks noGrp="1"/>
          </p:cNvSpPr>
          <p:nvPr>
            <p:ph type="body" sz="half" idx="2"/>
          </p:nvPr>
        </p:nvSpPr>
        <p:spPr>
          <a:xfrm>
            <a:off x="292735" y="688649"/>
            <a:ext cx="1926156" cy="2251059"/>
          </a:xfrm>
        </p:spPr>
        <p:txBody>
          <a:bodyPr/>
          <a:lstStyle>
            <a:lvl1pPr marL="0" indent="0">
              <a:buNone/>
              <a:defRPr sz="800"/>
            </a:lvl1pPr>
            <a:lvl2pPr marL="261290" indent="0">
              <a:buNone/>
              <a:defRPr sz="700"/>
            </a:lvl2pPr>
            <a:lvl3pPr marL="522580" indent="0">
              <a:buNone/>
              <a:defRPr sz="600"/>
            </a:lvl3pPr>
            <a:lvl4pPr marL="783869" indent="0">
              <a:buNone/>
              <a:defRPr sz="500"/>
            </a:lvl4pPr>
            <a:lvl5pPr marL="1045159" indent="0">
              <a:buNone/>
              <a:defRPr sz="500"/>
            </a:lvl5pPr>
            <a:lvl6pPr marL="1306449" indent="0">
              <a:buNone/>
              <a:defRPr sz="500"/>
            </a:lvl6pPr>
            <a:lvl7pPr marL="1567739" indent="0">
              <a:buNone/>
              <a:defRPr sz="500"/>
            </a:lvl7pPr>
            <a:lvl8pPr marL="1829029" indent="0">
              <a:buNone/>
              <a:defRPr sz="500"/>
            </a:lvl8pPr>
            <a:lvl9pPr marL="2090318" indent="0">
              <a:buNone/>
              <a:defRPr sz="5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2335912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147562" y="2303621"/>
            <a:ext cx="3512820" cy="271956"/>
          </a:xfrm>
        </p:spPr>
        <p:txBody>
          <a:bodyPr anchor="b"/>
          <a:lstStyle>
            <a:lvl1pPr algn="l">
              <a:defRPr sz="1100" b="1"/>
            </a:lvl1pPr>
          </a:lstStyle>
          <a:p>
            <a:r>
              <a:rPr lang="es-ES"/>
              <a:t>Haga clic para modificar el estilo de título del patrón</a:t>
            </a:r>
            <a:endParaRPr lang="es-CO"/>
          </a:p>
        </p:txBody>
      </p:sp>
      <p:sp>
        <p:nvSpPr>
          <p:cNvPr id="3" name="2 Marcador de posición de imagen"/>
          <p:cNvSpPr>
            <a:spLocks noGrp="1"/>
          </p:cNvSpPr>
          <p:nvPr>
            <p:ph type="pic" idx="1"/>
          </p:nvPr>
        </p:nvSpPr>
        <p:spPr>
          <a:xfrm>
            <a:off x="1147562" y="294047"/>
            <a:ext cx="3512820" cy="1974533"/>
          </a:xfrm>
        </p:spPr>
        <p:txBody>
          <a:bodyPr/>
          <a:lstStyle>
            <a:lvl1pPr marL="0" indent="0">
              <a:buNone/>
              <a:defRPr sz="1800"/>
            </a:lvl1pPr>
            <a:lvl2pPr marL="261290" indent="0">
              <a:buNone/>
              <a:defRPr sz="1600"/>
            </a:lvl2pPr>
            <a:lvl3pPr marL="522580" indent="0">
              <a:buNone/>
              <a:defRPr sz="1400"/>
            </a:lvl3pPr>
            <a:lvl4pPr marL="783869" indent="0">
              <a:buNone/>
              <a:defRPr sz="1100"/>
            </a:lvl4pPr>
            <a:lvl5pPr marL="1045159" indent="0">
              <a:buNone/>
              <a:defRPr sz="1100"/>
            </a:lvl5pPr>
            <a:lvl6pPr marL="1306449" indent="0">
              <a:buNone/>
              <a:defRPr sz="1100"/>
            </a:lvl6pPr>
            <a:lvl7pPr marL="1567739" indent="0">
              <a:buNone/>
              <a:defRPr sz="1100"/>
            </a:lvl7pPr>
            <a:lvl8pPr marL="1829029" indent="0">
              <a:buNone/>
              <a:defRPr sz="1100"/>
            </a:lvl8pPr>
            <a:lvl9pPr marL="2090318" indent="0">
              <a:buNone/>
              <a:defRPr sz="1100"/>
            </a:lvl9pPr>
          </a:lstStyle>
          <a:p>
            <a:endParaRPr lang="es-CO"/>
          </a:p>
        </p:txBody>
      </p:sp>
      <p:sp>
        <p:nvSpPr>
          <p:cNvPr id="4" name="3 Marcador de texto"/>
          <p:cNvSpPr>
            <a:spLocks noGrp="1"/>
          </p:cNvSpPr>
          <p:nvPr>
            <p:ph type="body" sz="half" idx="2"/>
          </p:nvPr>
        </p:nvSpPr>
        <p:spPr>
          <a:xfrm>
            <a:off x="1147562" y="2575577"/>
            <a:ext cx="3512820" cy="386222"/>
          </a:xfrm>
        </p:spPr>
        <p:txBody>
          <a:bodyPr/>
          <a:lstStyle>
            <a:lvl1pPr marL="0" indent="0">
              <a:buNone/>
              <a:defRPr sz="800"/>
            </a:lvl1pPr>
            <a:lvl2pPr marL="261290" indent="0">
              <a:buNone/>
              <a:defRPr sz="700"/>
            </a:lvl2pPr>
            <a:lvl3pPr marL="522580" indent="0">
              <a:buNone/>
              <a:defRPr sz="600"/>
            </a:lvl3pPr>
            <a:lvl4pPr marL="783869" indent="0">
              <a:buNone/>
              <a:defRPr sz="500"/>
            </a:lvl4pPr>
            <a:lvl5pPr marL="1045159" indent="0">
              <a:buNone/>
              <a:defRPr sz="500"/>
            </a:lvl5pPr>
            <a:lvl6pPr marL="1306449" indent="0">
              <a:buNone/>
              <a:defRPr sz="500"/>
            </a:lvl6pPr>
            <a:lvl7pPr marL="1567739" indent="0">
              <a:buNone/>
              <a:defRPr sz="500"/>
            </a:lvl7pPr>
            <a:lvl8pPr marL="1829029" indent="0">
              <a:buNone/>
              <a:defRPr sz="500"/>
            </a:lvl8pPr>
            <a:lvl9pPr marL="2090318" indent="0">
              <a:buNone/>
              <a:defRPr sz="5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285062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25629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2717963" y="63228"/>
            <a:ext cx="843646" cy="1347588"/>
          </a:xfrm>
        </p:spPr>
        <p:txBody>
          <a:bodyPr vert="eaVert"/>
          <a:lstStyle/>
          <a:p>
            <a:r>
              <a:rPr lang="es-ES"/>
              <a:t>Haga clic para modificar el estilo de título del patrón</a:t>
            </a:r>
            <a:endParaRPr lang="es-CO"/>
          </a:p>
        </p:txBody>
      </p:sp>
      <p:sp>
        <p:nvSpPr>
          <p:cNvPr id="3" name="2 Marcador de texto vertical"/>
          <p:cNvSpPr>
            <a:spLocks noGrp="1"/>
          </p:cNvSpPr>
          <p:nvPr>
            <p:ph type="body" orient="vert" idx="1"/>
          </p:nvPr>
        </p:nvSpPr>
        <p:spPr>
          <a:xfrm>
            <a:off x="187025" y="63228"/>
            <a:ext cx="2433360" cy="13475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10"/>
          </p:nvPr>
        </p:nvSpPr>
        <p:spPr/>
        <p:txBody>
          <a:bodyPr/>
          <a:lstStyle/>
          <a:p>
            <a:fld id="{FEB8A60C-CC97-4731-A978-FEC134D69D3C}" type="datetimeFigureOut">
              <a:rPr lang="es-CO" smtClean="0"/>
              <a:t>09/06/2026</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909E7C6-4B6C-49FA-B926-9078A8E8CBB9}" type="slidenum">
              <a:rPr lang="es-CO" smtClean="0"/>
              <a:t>‹Nº›</a:t>
            </a:fld>
            <a:endParaRPr lang="es-CO"/>
          </a:p>
        </p:txBody>
      </p:sp>
    </p:spTree>
    <p:extLst>
      <p:ext uri="{BB962C8B-B14F-4D97-AF65-F5344CB8AC3E}">
        <p14:creationId xmlns:p14="http://schemas.microsoft.com/office/powerpoint/2010/main" val="3370839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285870" y="325136"/>
            <a:ext cx="1282959" cy="216662"/>
          </a:xfrm>
        </p:spPr>
        <p:txBody>
          <a:bodyPr lIns="0" tIns="0" rIns="0" bIns="0"/>
          <a:lstStyle>
            <a:lvl1pPr>
              <a:defRPr sz="1408" b="0" i="0">
                <a:solidFill>
                  <a:srgbClr val="4159BA"/>
                </a:solidFill>
                <a:latin typeface="Trebuchet MS"/>
                <a:cs typeface="Trebuchet MS"/>
              </a:defRPr>
            </a:lvl1pPr>
          </a:lstStyle>
          <a:p>
            <a:endParaRPr/>
          </a:p>
        </p:txBody>
      </p:sp>
      <p:sp>
        <p:nvSpPr>
          <p:cNvPr id="3" name="Holder 3"/>
          <p:cNvSpPr>
            <a:spLocks noGrp="1"/>
          </p:cNvSpPr>
          <p:nvPr>
            <p:ph sz="half" idx="2"/>
          </p:nvPr>
        </p:nvSpPr>
        <p:spPr>
          <a:xfrm>
            <a:off x="292735" y="756904"/>
            <a:ext cx="2546795" cy="12388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015170" y="756904"/>
            <a:ext cx="2546795" cy="12388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1990598" y="3060526"/>
            <a:ext cx="1873504" cy="153888"/>
          </a:xfrm>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a:xfrm>
            <a:off x="292735" y="3060526"/>
            <a:ext cx="1346581" cy="153888"/>
          </a:xfrm>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6/9/2026</a:t>
            </a:fld>
            <a:endParaRPr lang="en-US">
              <a:solidFill>
                <a:prstClr val="black">
                  <a:tint val="75000"/>
                </a:prstClr>
              </a:solidFill>
            </a:endParaRPr>
          </a:p>
        </p:txBody>
      </p:sp>
      <p:sp>
        <p:nvSpPr>
          <p:cNvPr id="7" name="Holder 7"/>
          <p:cNvSpPr>
            <a:spLocks noGrp="1"/>
          </p:cNvSpPr>
          <p:nvPr>
            <p:ph type="sldNum" sz="quarter" idx="7"/>
          </p:nvPr>
        </p:nvSpPr>
        <p:spPr>
          <a:xfrm>
            <a:off x="4215384" y="3060526"/>
            <a:ext cx="1346581" cy="153888"/>
          </a:xfrm>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‹Nº›</a:t>
            </a:fld>
            <a:endParaRPr>
              <a:solidFill>
                <a:prstClr val="black">
                  <a:tint val="75000"/>
                </a:prstClr>
              </a:solidFill>
            </a:endParaRPr>
          </a:p>
        </p:txBody>
      </p:sp>
    </p:spTree>
    <p:extLst>
      <p:ext uri="{BB962C8B-B14F-4D97-AF65-F5344CB8AC3E}">
        <p14:creationId xmlns:p14="http://schemas.microsoft.com/office/powerpoint/2010/main" val="2641145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292735" y="131788"/>
            <a:ext cx="5269230" cy="548481"/>
          </a:xfrm>
          <a:prstGeom prst="rect">
            <a:avLst/>
          </a:prstGeom>
        </p:spPr>
        <p:txBody>
          <a:bodyPr vert="horz" lIns="52258" tIns="26129" rIns="52258" bIns="26129" rtlCol="0" anchor="ctr">
            <a:normAutofit/>
          </a:bodyPr>
          <a:lstStyle/>
          <a:p>
            <a:r>
              <a:rPr lang="es-ES"/>
              <a:t>Haga clic para modificar el estilo de título del patrón</a:t>
            </a:r>
            <a:endParaRPr lang="es-CO"/>
          </a:p>
        </p:txBody>
      </p:sp>
      <p:sp>
        <p:nvSpPr>
          <p:cNvPr id="3" name="2 Marcador de texto"/>
          <p:cNvSpPr>
            <a:spLocks noGrp="1"/>
          </p:cNvSpPr>
          <p:nvPr>
            <p:ph type="body" idx="1"/>
          </p:nvPr>
        </p:nvSpPr>
        <p:spPr>
          <a:xfrm>
            <a:off x="292735" y="767874"/>
            <a:ext cx="5269230" cy="2171834"/>
          </a:xfrm>
          <a:prstGeom prst="rect">
            <a:avLst/>
          </a:prstGeom>
        </p:spPr>
        <p:txBody>
          <a:bodyPr vert="horz" lIns="52258" tIns="26129" rIns="52258" bIns="26129"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3 Marcador de fecha"/>
          <p:cNvSpPr>
            <a:spLocks noGrp="1"/>
          </p:cNvSpPr>
          <p:nvPr>
            <p:ph type="dt" sz="half" idx="2"/>
          </p:nvPr>
        </p:nvSpPr>
        <p:spPr>
          <a:xfrm>
            <a:off x="292735" y="3050166"/>
            <a:ext cx="1366097" cy="175209"/>
          </a:xfrm>
          <a:prstGeom prst="rect">
            <a:avLst/>
          </a:prstGeom>
        </p:spPr>
        <p:txBody>
          <a:bodyPr vert="horz" lIns="52258" tIns="26129" rIns="52258" bIns="26129" rtlCol="0" anchor="ctr"/>
          <a:lstStyle>
            <a:lvl1pPr algn="l">
              <a:defRPr sz="700">
                <a:solidFill>
                  <a:schemeClr val="tx1">
                    <a:tint val="75000"/>
                  </a:schemeClr>
                </a:solidFill>
              </a:defRPr>
            </a:lvl1pPr>
          </a:lstStyle>
          <a:p>
            <a:fld id="{FEB8A60C-CC97-4731-A978-FEC134D69D3C}" type="datetimeFigureOut">
              <a:rPr lang="es-CO" smtClean="0"/>
              <a:t>09/06/2026</a:t>
            </a:fld>
            <a:endParaRPr lang="es-CO"/>
          </a:p>
        </p:txBody>
      </p:sp>
      <p:sp>
        <p:nvSpPr>
          <p:cNvPr id="5" name="4 Marcador de pie de página"/>
          <p:cNvSpPr>
            <a:spLocks noGrp="1"/>
          </p:cNvSpPr>
          <p:nvPr>
            <p:ph type="ftr" sz="quarter" idx="3"/>
          </p:nvPr>
        </p:nvSpPr>
        <p:spPr>
          <a:xfrm>
            <a:off x="2000356" y="3050166"/>
            <a:ext cx="1853988" cy="175209"/>
          </a:xfrm>
          <a:prstGeom prst="rect">
            <a:avLst/>
          </a:prstGeom>
        </p:spPr>
        <p:txBody>
          <a:bodyPr vert="horz" lIns="52258" tIns="26129" rIns="52258" bIns="26129" rtlCol="0" anchor="ctr"/>
          <a:lstStyle>
            <a:lvl1pPr algn="ctr">
              <a:defRPr sz="7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4195868" y="3050166"/>
            <a:ext cx="1366097" cy="175209"/>
          </a:xfrm>
          <a:prstGeom prst="rect">
            <a:avLst/>
          </a:prstGeom>
        </p:spPr>
        <p:txBody>
          <a:bodyPr vert="horz" lIns="52258" tIns="26129" rIns="52258" bIns="26129" rtlCol="0" anchor="ctr"/>
          <a:lstStyle>
            <a:lvl1pPr algn="r">
              <a:defRPr sz="700">
                <a:solidFill>
                  <a:schemeClr val="tx1">
                    <a:tint val="75000"/>
                  </a:schemeClr>
                </a:solidFill>
              </a:defRPr>
            </a:lvl1pPr>
          </a:lstStyle>
          <a:p>
            <a:fld id="{9909E7C6-4B6C-49FA-B926-9078A8E8CBB9}" type="slidenum">
              <a:rPr lang="es-CO" smtClean="0"/>
              <a:t>‹Nº›</a:t>
            </a:fld>
            <a:endParaRPr lang="es-CO"/>
          </a:p>
        </p:txBody>
      </p:sp>
    </p:spTree>
    <p:extLst>
      <p:ext uri="{BB962C8B-B14F-4D97-AF65-F5344CB8AC3E}">
        <p14:creationId xmlns:p14="http://schemas.microsoft.com/office/powerpoint/2010/main" val="2411435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52" r:id="rId12"/>
  </p:sldLayoutIdLst>
  <p:txStyles>
    <p:titleStyle>
      <a:lvl1pPr algn="ctr" defTabSz="522580" rtl="0" eaLnBrk="1" latinLnBrk="0" hangingPunct="1">
        <a:spcBef>
          <a:spcPct val="0"/>
        </a:spcBef>
        <a:buNone/>
        <a:defRPr sz="2500" kern="1200">
          <a:solidFill>
            <a:schemeClr val="tx1"/>
          </a:solidFill>
          <a:latin typeface="+mj-lt"/>
          <a:ea typeface="+mj-ea"/>
          <a:cs typeface="+mj-cs"/>
        </a:defRPr>
      </a:lvl1pPr>
    </p:titleStyle>
    <p:bodyStyle>
      <a:lvl1pPr marL="195967" indent="-195967" algn="l" defTabSz="52258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24596" indent="-163306" algn="l" defTabSz="52258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653225" indent="-130645" algn="l" defTabSz="522580" rtl="0" eaLnBrk="1" latinLnBrk="0" hangingPunct="1">
        <a:spcBef>
          <a:spcPct val="20000"/>
        </a:spcBef>
        <a:buFont typeface="Arial" pitchFamily="34" charset="0"/>
        <a:buChar char="•"/>
        <a:defRPr sz="1400" kern="1200">
          <a:solidFill>
            <a:schemeClr val="tx1"/>
          </a:solidFill>
          <a:latin typeface="+mn-lt"/>
          <a:ea typeface="+mn-ea"/>
          <a:cs typeface="+mn-cs"/>
        </a:defRPr>
      </a:lvl3pPr>
      <a:lvl4pPr marL="914514"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1175804"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1437094"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98384"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959674"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220963" indent="-130645" algn="l" defTabSz="52258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s-CO"/>
      </a:defPPr>
      <a:lvl1pPr marL="0" algn="l" defTabSz="522580" rtl="0" eaLnBrk="1" latinLnBrk="0" hangingPunct="1">
        <a:defRPr sz="1000" kern="1200">
          <a:solidFill>
            <a:schemeClr val="tx1"/>
          </a:solidFill>
          <a:latin typeface="+mn-lt"/>
          <a:ea typeface="+mn-ea"/>
          <a:cs typeface="+mn-cs"/>
        </a:defRPr>
      </a:lvl1pPr>
      <a:lvl2pPr marL="261290" algn="l" defTabSz="522580" rtl="0" eaLnBrk="1" latinLnBrk="0" hangingPunct="1">
        <a:defRPr sz="1000" kern="1200">
          <a:solidFill>
            <a:schemeClr val="tx1"/>
          </a:solidFill>
          <a:latin typeface="+mn-lt"/>
          <a:ea typeface="+mn-ea"/>
          <a:cs typeface="+mn-cs"/>
        </a:defRPr>
      </a:lvl2pPr>
      <a:lvl3pPr marL="522580" algn="l" defTabSz="522580" rtl="0" eaLnBrk="1" latinLnBrk="0" hangingPunct="1">
        <a:defRPr sz="1000" kern="1200">
          <a:solidFill>
            <a:schemeClr val="tx1"/>
          </a:solidFill>
          <a:latin typeface="+mn-lt"/>
          <a:ea typeface="+mn-ea"/>
          <a:cs typeface="+mn-cs"/>
        </a:defRPr>
      </a:lvl3pPr>
      <a:lvl4pPr marL="783869" algn="l" defTabSz="522580" rtl="0" eaLnBrk="1" latinLnBrk="0" hangingPunct="1">
        <a:defRPr sz="1000" kern="1200">
          <a:solidFill>
            <a:schemeClr val="tx1"/>
          </a:solidFill>
          <a:latin typeface="+mn-lt"/>
          <a:ea typeface="+mn-ea"/>
          <a:cs typeface="+mn-cs"/>
        </a:defRPr>
      </a:lvl4pPr>
      <a:lvl5pPr marL="1045159" algn="l" defTabSz="522580" rtl="0" eaLnBrk="1" latinLnBrk="0" hangingPunct="1">
        <a:defRPr sz="1000" kern="1200">
          <a:solidFill>
            <a:schemeClr val="tx1"/>
          </a:solidFill>
          <a:latin typeface="+mn-lt"/>
          <a:ea typeface="+mn-ea"/>
          <a:cs typeface="+mn-cs"/>
        </a:defRPr>
      </a:lvl5pPr>
      <a:lvl6pPr marL="1306449" algn="l" defTabSz="522580" rtl="0" eaLnBrk="1" latinLnBrk="0" hangingPunct="1">
        <a:defRPr sz="1000" kern="1200">
          <a:solidFill>
            <a:schemeClr val="tx1"/>
          </a:solidFill>
          <a:latin typeface="+mn-lt"/>
          <a:ea typeface="+mn-ea"/>
          <a:cs typeface="+mn-cs"/>
        </a:defRPr>
      </a:lvl6pPr>
      <a:lvl7pPr marL="1567739" algn="l" defTabSz="522580" rtl="0" eaLnBrk="1" latinLnBrk="0" hangingPunct="1">
        <a:defRPr sz="1000" kern="1200">
          <a:solidFill>
            <a:schemeClr val="tx1"/>
          </a:solidFill>
          <a:latin typeface="+mn-lt"/>
          <a:ea typeface="+mn-ea"/>
          <a:cs typeface="+mn-cs"/>
        </a:defRPr>
      </a:lvl7pPr>
      <a:lvl8pPr marL="1829029" algn="l" defTabSz="522580" rtl="0" eaLnBrk="1" latinLnBrk="0" hangingPunct="1">
        <a:defRPr sz="1000" kern="1200">
          <a:solidFill>
            <a:schemeClr val="tx1"/>
          </a:solidFill>
          <a:latin typeface="+mn-lt"/>
          <a:ea typeface="+mn-ea"/>
          <a:cs typeface="+mn-cs"/>
        </a:defRPr>
      </a:lvl8pPr>
      <a:lvl9pPr marL="2090318" algn="l" defTabSz="522580"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10740"/>
            <a:ext cx="5850468" cy="3290888"/>
          </a:xfrm>
          <a:prstGeom prst="rect">
            <a:avLst/>
          </a:prstGeom>
        </p:spPr>
      </p:pic>
      <p:sp>
        <p:nvSpPr>
          <p:cNvPr id="2" name="1 Título"/>
          <p:cNvSpPr>
            <a:spLocks noGrp="1"/>
          </p:cNvSpPr>
          <p:nvPr>
            <p:ph type="ctrTitle"/>
          </p:nvPr>
        </p:nvSpPr>
        <p:spPr>
          <a:xfrm>
            <a:off x="911126" y="404361"/>
            <a:ext cx="3960440" cy="593011"/>
          </a:xfrm>
        </p:spPr>
        <p:txBody>
          <a:bodyPr>
            <a:noAutofit/>
          </a:bodyPr>
          <a:lstStyle/>
          <a:p>
            <a:r>
              <a:rPr lang="es-CO" sz="2000" dirty="0">
                <a:latin typeface="Candara" pitchFamily="34" charset="0"/>
              </a:rPr>
              <a:t>JUSTICIA RESTAURATIVA: LA OPORTUNIDAD DE CONSTRUIR SOCIEDAD </a:t>
            </a:r>
          </a:p>
        </p:txBody>
      </p:sp>
      <p:sp>
        <p:nvSpPr>
          <p:cNvPr id="3" name="2 Subtítulo"/>
          <p:cNvSpPr>
            <a:spLocks noGrp="1"/>
          </p:cNvSpPr>
          <p:nvPr>
            <p:ph type="subTitle" idx="1"/>
          </p:nvPr>
        </p:nvSpPr>
        <p:spPr>
          <a:xfrm>
            <a:off x="911126" y="1213396"/>
            <a:ext cx="3960440" cy="792088"/>
          </a:xfrm>
        </p:spPr>
        <p:txBody>
          <a:bodyPr>
            <a:normAutofit fontScale="62500" lnSpcReduction="20000"/>
          </a:bodyPr>
          <a:lstStyle/>
          <a:p>
            <a:r>
              <a:rPr lang="es-CO" sz="1400" i="1" dirty="0">
                <a:latin typeface="Candara" pitchFamily="34" charset="0"/>
              </a:rPr>
              <a:t>«La justicia restaurativa requiere que cambiemos no sólo los lentes por los cuales miramos el delito, sino también nuestras preguntas. Sobre todo, la justicia restaurativa es una invitación a conversar con el fin de apoyarnos mutuamente y aprender los unos de los otros. Nos recuerda que, en efecto, somos todos interdependientes, partes de una gran red de relaciones humanas »</a:t>
            </a:r>
          </a:p>
          <a:p>
            <a:pPr algn="r"/>
            <a:r>
              <a:rPr lang="es-CO" sz="1400" b="1" i="1" dirty="0">
                <a:latin typeface="Candara" pitchFamily="34" charset="0"/>
              </a:rPr>
              <a:t>Howard </a:t>
            </a:r>
            <a:r>
              <a:rPr lang="es-CO" sz="1400" b="1" i="1" dirty="0" err="1">
                <a:latin typeface="Candara" pitchFamily="34" charset="0"/>
              </a:rPr>
              <a:t>Zehr</a:t>
            </a:r>
            <a:r>
              <a:rPr lang="es-CO" sz="1400" i="1" dirty="0">
                <a:latin typeface="Candara" pitchFamily="34" charset="0"/>
              </a:rPr>
              <a:t> </a:t>
            </a:r>
          </a:p>
          <a:p>
            <a:endParaRPr lang="es-CO" sz="1400" i="1" dirty="0">
              <a:latin typeface="Candara" pitchFamily="34" charset="0"/>
            </a:endParaRPr>
          </a:p>
        </p:txBody>
      </p:sp>
      <p:sp>
        <p:nvSpPr>
          <p:cNvPr id="6" name="2 Subtítulo"/>
          <p:cNvSpPr txBox="1">
            <a:spLocks/>
          </p:cNvSpPr>
          <p:nvPr/>
        </p:nvSpPr>
        <p:spPr>
          <a:xfrm>
            <a:off x="911126" y="2077492"/>
            <a:ext cx="3960440" cy="720080"/>
          </a:xfrm>
          <a:prstGeom prst="rect">
            <a:avLst/>
          </a:prstGeom>
        </p:spPr>
        <p:txBody>
          <a:bodyPr vert="horz" lIns="52258" tIns="26129" rIns="52258" bIns="26129" rtlCol="0">
            <a:normAutofit lnSpcReduction="10000"/>
          </a:bodyPr>
          <a:lstStyle>
            <a:lvl1pPr marL="0" indent="0" algn="ctr" defTabSz="52258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1pPr>
            <a:lvl2pPr marL="261290" indent="0" algn="ctr" defTabSz="52258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2pPr>
            <a:lvl3pPr marL="522580" indent="0" algn="ctr" defTabSz="52258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3pPr>
            <a:lvl4pPr marL="783869"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4pPr>
            <a:lvl5pPr marL="1045159"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5pPr>
            <a:lvl6pPr marL="1306449"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6pPr>
            <a:lvl7pPr marL="1567739"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7pPr>
            <a:lvl8pPr marL="1829029"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8pPr>
            <a:lvl9pPr marL="2090318" indent="0" algn="ctr" defTabSz="522580" rtl="0" eaLnBrk="1" latinLnBrk="0" hangingPunct="1">
              <a:spcBef>
                <a:spcPct val="20000"/>
              </a:spcBef>
              <a:buFont typeface="Arial" pitchFamily="34" charset="0"/>
              <a:buNone/>
              <a:defRPr sz="1100" kern="1200">
                <a:solidFill>
                  <a:schemeClr val="tx1">
                    <a:tint val="75000"/>
                  </a:schemeClr>
                </a:solidFill>
                <a:latin typeface="+mn-lt"/>
                <a:ea typeface="+mn-ea"/>
                <a:cs typeface="+mn-cs"/>
              </a:defRPr>
            </a:lvl9pPr>
          </a:lstStyle>
          <a:p>
            <a:r>
              <a:rPr lang="es-CO" sz="1400" i="1" dirty="0">
                <a:latin typeface="Candara" pitchFamily="34" charset="0"/>
              </a:rPr>
              <a:t>Elaborado por: </a:t>
            </a:r>
          </a:p>
          <a:p>
            <a:r>
              <a:rPr lang="es-MX" sz="1400" i="1" dirty="0">
                <a:solidFill>
                  <a:schemeClr val="tx1"/>
                </a:solidFill>
                <a:latin typeface="Candara" pitchFamily="34" charset="0"/>
              </a:rPr>
              <a:t>JOSE ELKIN SÁNCHEZ MARÍN</a:t>
            </a:r>
          </a:p>
          <a:p>
            <a:r>
              <a:rPr lang="es-MX" sz="1400" i="1" dirty="0">
                <a:solidFill>
                  <a:schemeClr val="tx1"/>
                </a:solidFill>
                <a:latin typeface="Candara" pitchFamily="34" charset="0"/>
              </a:rPr>
              <a:t>Magister Intervenciones Psicosociales</a:t>
            </a:r>
            <a:endParaRPr lang="es-CO" sz="1400" i="1" dirty="0">
              <a:solidFill>
                <a:schemeClr val="tx1"/>
              </a:solidFill>
              <a:latin typeface="Candara" pitchFamily="34" charset="0"/>
            </a:endParaRPr>
          </a:p>
        </p:txBody>
      </p:sp>
    </p:spTree>
    <p:extLst>
      <p:ext uri="{BB962C8B-B14F-4D97-AF65-F5344CB8AC3E}">
        <p14:creationId xmlns:p14="http://schemas.microsoft.com/office/powerpoint/2010/main" val="2170158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850468" cy="3290888"/>
          </a:xfrm>
          <a:prstGeom prst="rect">
            <a:avLst/>
          </a:prstGeom>
        </p:spPr>
      </p:pic>
      <p:sp>
        <p:nvSpPr>
          <p:cNvPr id="2" name="1 Título"/>
          <p:cNvSpPr>
            <a:spLocks noGrp="1"/>
          </p:cNvSpPr>
          <p:nvPr>
            <p:ph type="ctrTitle"/>
          </p:nvPr>
        </p:nvSpPr>
        <p:spPr>
          <a:xfrm>
            <a:off x="620978" y="354670"/>
            <a:ext cx="4608512" cy="576064"/>
          </a:xfrm>
        </p:spPr>
        <p:txBody>
          <a:bodyPr>
            <a:noAutofit/>
          </a:bodyPr>
          <a:lstStyle/>
          <a:p>
            <a:r>
              <a:rPr lang="es-CO" sz="1600" dirty="0">
                <a:latin typeface="Candara" pitchFamily="34" charset="0"/>
              </a:rPr>
              <a:t>PRINCIPIOS GENERALES DE UN PROCESO RESTAURATIVO</a:t>
            </a:r>
          </a:p>
        </p:txBody>
      </p:sp>
      <p:sp>
        <p:nvSpPr>
          <p:cNvPr id="3" name="2 Subtítulo"/>
          <p:cNvSpPr>
            <a:spLocks noGrp="1"/>
          </p:cNvSpPr>
          <p:nvPr>
            <p:ph type="subTitle" idx="1"/>
          </p:nvPr>
        </p:nvSpPr>
        <p:spPr>
          <a:xfrm>
            <a:off x="695102" y="997372"/>
            <a:ext cx="4968552" cy="1728192"/>
          </a:xfrm>
        </p:spPr>
        <p:txBody>
          <a:bodyPr>
            <a:normAutofit fontScale="85000" lnSpcReduction="10000"/>
          </a:bodyPr>
          <a:lstStyle/>
          <a:p>
            <a:pPr algn="just">
              <a:defRPr/>
            </a:pPr>
            <a:r>
              <a:rPr lang="es-ES" sz="1400" dirty="0">
                <a:solidFill>
                  <a:schemeClr val="tx1"/>
                </a:solidFill>
              </a:rPr>
              <a:t>El crimen se define como un acto dañino contra las personas y las relaciones interpersonales.</a:t>
            </a:r>
          </a:p>
          <a:p>
            <a:pPr algn="just">
              <a:defRPr/>
            </a:pPr>
            <a:r>
              <a:rPr lang="es-ES" sz="1400" dirty="0">
                <a:solidFill>
                  <a:schemeClr val="tx1"/>
                </a:solidFill>
              </a:rPr>
              <a:t>Las ofensas conllevan obligaciones.</a:t>
            </a:r>
          </a:p>
          <a:p>
            <a:pPr algn="just">
              <a:defRPr/>
            </a:pPr>
            <a:r>
              <a:rPr lang="es-ES" sz="1400" dirty="0">
                <a:solidFill>
                  <a:schemeClr val="tx1"/>
                </a:solidFill>
              </a:rPr>
              <a:t>La obligación principal es la de reparar el daño causado.</a:t>
            </a:r>
          </a:p>
          <a:p>
            <a:pPr>
              <a:defRPr/>
            </a:pPr>
            <a:endParaRPr lang="es-ES" sz="1400" dirty="0">
              <a:solidFill>
                <a:schemeClr val="tx1"/>
              </a:solidFill>
            </a:endParaRPr>
          </a:p>
          <a:p>
            <a:pPr algn="just">
              <a:defRPr/>
            </a:pPr>
            <a:r>
              <a:rPr lang="es-ES" sz="1400" dirty="0">
                <a:solidFill>
                  <a:schemeClr val="tx1"/>
                </a:solidFill>
              </a:rPr>
              <a:t>Detrás de esta concepción del delito, subyace una premisa básica acerca de la naturaleza de la sociedad: todos estamos entrelazados… el delito muchas veces es un síntoma de que algo se ha desestabilizado en la red… Las relaciones sociales implican obligaciones y responsabilidades mutuas</a:t>
            </a:r>
          </a:p>
        </p:txBody>
      </p:sp>
    </p:spTree>
    <p:extLst>
      <p:ext uri="{BB962C8B-B14F-4D97-AF65-F5344CB8AC3E}">
        <p14:creationId xmlns:p14="http://schemas.microsoft.com/office/powerpoint/2010/main" val="2443757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6642A-FC09-30B0-4EF0-D1A045FF2EB8}"/>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CAB65D6B-C22D-2052-FB0A-C5F82640B2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10740"/>
            <a:ext cx="5850468" cy="3290888"/>
          </a:xfrm>
          <a:prstGeom prst="rect">
            <a:avLst/>
          </a:prstGeom>
        </p:spPr>
      </p:pic>
      <p:sp>
        <p:nvSpPr>
          <p:cNvPr id="6" name="Título 5">
            <a:extLst>
              <a:ext uri="{FF2B5EF4-FFF2-40B4-BE49-F238E27FC236}">
                <a16:creationId xmlns:a16="http://schemas.microsoft.com/office/drawing/2014/main" id="{F59C4295-6128-CFE2-1E5E-CD5A181CAEF7}"/>
              </a:ext>
            </a:extLst>
          </p:cNvPr>
          <p:cNvSpPr>
            <a:spLocks noGrp="1"/>
          </p:cNvSpPr>
          <p:nvPr>
            <p:ph type="title"/>
          </p:nvPr>
        </p:nvSpPr>
        <p:spPr/>
        <p:txBody>
          <a:bodyPr>
            <a:normAutofit/>
          </a:bodyPr>
          <a:lstStyle/>
          <a:p>
            <a:r>
              <a:rPr lang="es-ES" sz="1600" b="1" dirty="0"/>
              <a:t>Esquema de articulación con autoridad Judicial – Principio de Oportunidad</a:t>
            </a:r>
            <a:endParaRPr lang="es-CO" sz="1600" dirty="0"/>
          </a:p>
        </p:txBody>
      </p:sp>
      <p:pic>
        <p:nvPicPr>
          <p:cNvPr id="9" name="Marcador de contenido 8">
            <a:extLst>
              <a:ext uri="{FF2B5EF4-FFF2-40B4-BE49-F238E27FC236}">
                <a16:creationId xmlns:a16="http://schemas.microsoft.com/office/drawing/2014/main" id="{750E1F1E-45EB-E3CF-3D25-A279FE13DEB1}"/>
              </a:ext>
            </a:extLst>
          </p:cNvPr>
          <p:cNvPicPr>
            <a:picLocks noGrp="1" noChangeAspect="1"/>
          </p:cNvPicPr>
          <p:nvPr>
            <p:ph idx="1"/>
          </p:nvPr>
        </p:nvPicPr>
        <p:blipFill rotWithShape="1">
          <a:blip r:embed="rId3"/>
          <a:srcRect l="22020" t="54476" r="27527" b="10085"/>
          <a:stretch/>
        </p:blipFill>
        <p:spPr>
          <a:xfrm>
            <a:off x="767110" y="680269"/>
            <a:ext cx="4795490" cy="2117303"/>
          </a:xfrm>
          <a:prstGeom prst="rect">
            <a:avLst/>
          </a:prstGeom>
        </p:spPr>
      </p:pic>
    </p:spTree>
    <p:extLst>
      <p:ext uri="{BB962C8B-B14F-4D97-AF65-F5344CB8AC3E}">
        <p14:creationId xmlns:p14="http://schemas.microsoft.com/office/powerpoint/2010/main" val="3140042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10740"/>
            <a:ext cx="5850468" cy="3290888"/>
          </a:xfrm>
          <a:prstGeom prst="rect">
            <a:avLst/>
          </a:prstGeom>
        </p:spPr>
      </p:pic>
      <p:sp>
        <p:nvSpPr>
          <p:cNvPr id="6" name="Título 5"/>
          <p:cNvSpPr>
            <a:spLocks noGrp="1"/>
          </p:cNvSpPr>
          <p:nvPr>
            <p:ph type="title"/>
          </p:nvPr>
        </p:nvSpPr>
        <p:spPr/>
        <p:txBody>
          <a:bodyPr>
            <a:normAutofit/>
          </a:bodyPr>
          <a:lstStyle/>
          <a:p>
            <a:r>
              <a:rPr lang="es-ES" sz="1600" b="1" dirty="0"/>
              <a:t>Esquema de articulación con autoridad Judicial – Sanciones</a:t>
            </a:r>
          </a:p>
        </p:txBody>
      </p:sp>
      <p:pic>
        <p:nvPicPr>
          <p:cNvPr id="10" name="Marcador de contenido 9">
            <a:extLst>
              <a:ext uri="{FF2B5EF4-FFF2-40B4-BE49-F238E27FC236}">
                <a16:creationId xmlns:a16="http://schemas.microsoft.com/office/drawing/2014/main" id="{C29379BA-3404-5B65-3B1B-362BF2DC1B32}"/>
              </a:ext>
            </a:extLst>
          </p:cNvPr>
          <p:cNvPicPr>
            <a:picLocks noGrp="1" noChangeAspect="1"/>
          </p:cNvPicPr>
          <p:nvPr>
            <p:ph idx="1"/>
          </p:nvPr>
        </p:nvPicPr>
        <p:blipFill rotWithShape="1">
          <a:blip r:embed="rId3"/>
          <a:srcRect l="25703" t="28472" r="29140" b="34167"/>
          <a:stretch/>
        </p:blipFill>
        <p:spPr>
          <a:xfrm>
            <a:off x="695102" y="637332"/>
            <a:ext cx="4565458" cy="2088232"/>
          </a:xfrm>
          <a:prstGeom prst="rect">
            <a:avLst/>
          </a:prstGeom>
        </p:spPr>
      </p:pic>
    </p:spTree>
    <p:extLst>
      <p:ext uri="{BB962C8B-B14F-4D97-AF65-F5344CB8AC3E}">
        <p14:creationId xmlns:p14="http://schemas.microsoft.com/office/powerpoint/2010/main" val="3600910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6" name="Título 5"/>
          <p:cNvSpPr>
            <a:spLocks noGrp="1"/>
          </p:cNvSpPr>
          <p:nvPr>
            <p:ph type="title"/>
          </p:nvPr>
        </p:nvSpPr>
        <p:spPr>
          <a:xfrm>
            <a:off x="292735" y="131788"/>
            <a:ext cx="5269230" cy="45719"/>
          </a:xfrm>
        </p:spPr>
        <p:txBody>
          <a:bodyPr>
            <a:normAutofit fontScale="90000"/>
          </a:bodyPr>
          <a:lstStyle/>
          <a:p>
            <a:endParaRPr lang="es-CO" dirty="0"/>
          </a:p>
        </p:txBody>
      </p:sp>
      <p:pic>
        <p:nvPicPr>
          <p:cNvPr id="9" name="Marcador de contenido 8">
            <a:extLst>
              <a:ext uri="{FF2B5EF4-FFF2-40B4-BE49-F238E27FC236}">
                <a16:creationId xmlns:a16="http://schemas.microsoft.com/office/drawing/2014/main" id="{71F662BA-330B-C333-AFE9-779F5D368AA0}"/>
              </a:ext>
            </a:extLst>
          </p:cNvPr>
          <p:cNvPicPr>
            <a:picLocks noGrp="1" noChangeAspect="1"/>
          </p:cNvPicPr>
          <p:nvPr>
            <p:ph idx="1"/>
          </p:nvPr>
        </p:nvPicPr>
        <p:blipFill rotWithShape="1">
          <a:blip r:embed="rId3"/>
          <a:srcRect l="41491" t="25444" r="20872" b="16575"/>
          <a:stretch/>
        </p:blipFill>
        <p:spPr>
          <a:xfrm>
            <a:off x="767110" y="1"/>
            <a:ext cx="4896544" cy="2940050"/>
          </a:xfrm>
          <a:prstGeom prst="rect">
            <a:avLst/>
          </a:prstGeom>
        </p:spPr>
      </p:pic>
    </p:spTree>
    <p:extLst>
      <p:ext uri="{BB962C8B-B14F-4D97-AF65-F5344CB8AC3E}">
        <p14:creationId xmlns:p14="http://schemas.microsoft.com/office/powerpoint/2010/main" val="3125298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p:cNvSpPr>
            <a:spLocks noGrp="1"/>
          </p:cNvSpPr>
          <p:nvPr>
            <p:ph type="ctrTitle"/>
          </p:nvPr>
        </p:nvSpPr>
        <p:spPr>
          <a:xfrm>
            <a:off x="623094" y="205284"/>
            <a:ext cx="4608512" cy="576064"/>
          </a:xfrm>
        </p:spPr>
        <p:txBody>
          <a:bodyPr>
            <a:noAutofit/>
          </a:bodyPr>
          <a:lstStyle/>
          <a:p>
            <a:r>
              <a:rPr lang="es-CO" sz="1600" dirty="0">
                <a:latin typeface="Candara" pitchFamily="34" charset="0"/>
              </a:rPr>
              <a:t>CONTEXTUALIZACIÓN OFENSOR Y SU FAMILIA CASO 1</a:t>
            </a:r>
          </a:p>
        </p:txBody>
      </p:sp>
      <p:sp>
        <p:nvSpPr>
          <p:cNvPr id="3" name="2 Subtítulo"/>
          <p:cNvSpPr>
            <a:spLocks noGrp="1"/>
          </p:cNvSpPr>
          <p:nvPr>
            <p:ph type="subTitle" idx="1"/>
          </p:nvPr>
        </p:nvSpPr>
        <p:spPr>
          <a:xfrm>
            <a:off x="623094" y="853356"/>
            <a:ext cx="4464496" cy="1944216"/>
          </a:xfrm>
        </p:spPr>
        <p:txBody>
          <a:bodyPr>
            <a:normAutofit fontScale="55000" lnSpcReduction="20000"/>
          </a:bodyPr>
          <a:lstStyle/>
          <a:p>
            <a:pPr algn="just"/>
            <a:r>
              <a:rPr lang="es-CO" i="1" dirty="0">
                <a:solidFill>
                  <a:schemeClr val="tx1"/>
                </a:solidFill>
                <a:latin typeface="Arial" panose="020B0604020202020204" pitchFamily="34" charset="0"/>
                <a:cs typeface="Arial" panose="020B0604020202020204" pitchFamily="34" charset="0"/>
              </a:rPr>
              <a:t>Adolescente de 17 años de edad proveniente de Manizales, estudiante universitario, cuenta con rasgos de personalidad introvertido y tímido en las relaciones interpersonales.  Actualmente convive con su familia de tipología nuclear.</a:t>
            </a:r>
          </a:p>
          <a:p>
            <a:pPr algn="just"/>
            <a:r>
              <a:rPr lang="es-CO" i="1" dirty="0">
                <a:solidFill>
                  <a:schemeClr val="tx1"/>
                </a:solidFill>
                <a:latin typeface="Arial" panose="020B0604020202020204" pitchFamily="34" charset="0"/>
                <a:cs typeface="Arial" panose="020B0604020202020204" pitchFamily="34" charset="0"/>
              </a:rPr>
              <a:t>No presenta factores de riesgo como consumo de sustancias psicoactivas o relacionamiento con pares negativos, por el contrario cuenta con redes de apoyo que han contribuido a su bienestar, principalmente su núcleo familiar, además de encontrarse en tratamiento psicológico desde su niñez.  </a:t>
            </a:r>
          </a:p>
          <a:p>
            <a:pPr algn="just"/>
            <a:r>
              <a:rPr lang="es-CO" i="1" dirty="0">
                <a:solidFill>
                  <a:schemeClr val="tx1"/>
                </a:solidFill>
                <a:latin typeface="Arial" panose="020B0604020202020204" pitchFamily="34" charset="0"/>
                <a:cs typeface="Arial" panose="020B0604020202020204" pitchFamily="34" charset="0"/>
              </a:rPr>
              <a:t>Ingresa a la institución a la modalidad Intervención de Apoyo Restablecimiento de Derechos en Admiración de Justicia con Principio de Oportunidad de tres meses desde el 24 de enero del 2024 termina en junio de 2024. Delito: </a:t>
            </a:r>
            <a:r>
              <a:rPr lang="es-ES" dirty="0">
                <a:solidFill>
                  <a:prstClr val="black"/>
                </a:solidFill>
                <a:latin typeface="Arial" panose="020B0604020202020204" pitchFamily="34" charset="0"/>
                <a:cs typeface="Arial" panose="020B0604020202020204" pitchFamily="34" charset="0"/>
              </a:rPr>
              <a:t>Acto sexual con menor de catorce años. Victima de 6 años perteneciente a familia reconstruida.</a:t>
            </a:r>
          </a:p>
          <a:p>
            <a:pPr algn="just"/>
            <a:endParaRPr lang="es-CO" sz="1400" i="1" dirty="0">
              <a:solidFill>
                <a:schemeClr val="tx1"/>
              </a:solidFill>
              <a:latin typeface="Candara" pitchFamily="34" charset="0"/>
            </a:endParaRPr>
          </a:p>
        </p:txBody>
      </p:sp>
    </p:spTree>
    <p:extLst>
      <p:ext uri="{BB962C8B-B14F-4D97-AF65-F5344CB8AC3E}">
        <p14:creationId xmlns:p14="http://schemas.microsoft.com/office/powerpoint/2010/main" val="146115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155F5-43D5-06E4-1BE2-55240526A328}"/>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B6647C0E-21C2-374D-32B6-ACBDD1571F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10740"/>
            <a:ext cx="5850468" cy="3290888"/>
          </a:xfrm>
          <a:prstGeom prst="rect">
            <a:avLst/>
          </a:prstGeom>
        </p:spPr>
      </p:pic>
      <p:sp>
        <p:nvSpPr>
          <p:cNvPr id="2" name="1 Título">
            <a:extLst>
              <a:ext uri="{FF2B5EF4-FFF2-40B4-BE49-F238E27FC236}">
                <a16:creationId xmlns:a16="http://schemas.microsoft.com/office/drawing/2014/main" id="{C1138267-4AC1-E56F-E9E4-0615697FA84B}"/>
              </a:ext>
            </a:extLst>
          </p:cNvPr>
          <p:cNvSpPr>
            <a:spLocks noGrp="1"/>
          </p:cNvSpPr>
          <p:nvPr>
            <p:ph type="ctrTitle"/>
          </p:nvPr>
        </p:nvSpPr>
        <p:spPr>
          <a:xfrm>
            <a:off x="623094" y="205284"/>
            <a:ext cx="4608512" cy="576064"/>
          </a:xfrm>
        </p:spPr>
        <p:txBody>
          <a:bodyPr>
            <a:noAutofit/>
          </a:bodyPr>
          <a:lstStyle/>
          <a:p>
            <a:r>
              <a:rPr lang="es-CO" sz="1600" dirty="0">
                <a:latin typeface="Candara" pitchFamily="34" charset="0"/>
              </a:rPr>
              <a:t>CONTEXTUALIZACIÓN OFENSOR Y SU FAMILIA CASO 2</a:t>
            </a:r>
          </a:p>
        </p:txBody>
      </p:sp>
      <p:sp>
        <p:nvSpPr>
          <p:cNvPr id="3" name="2 Subtítulo">
            <a:extLst>
              <a:ext uri="{FF2B5EF4-FFF2-40B4-BE49-F238E27FC236}">
                <a16:creationId xmlns:a16="http://schemas.microsoft.com/office/drawing/2014/main" id="{57AE1651-CF65-9124-DE2D-99C223DF64E8}"/>
              </a:ext>
            </a:extLst>
          </p:cNvPr>
          <p:cNvSpPr>
            <a:spLocks noGrp="1"/>
          </p:cNvSpPr>
          <p:nvPr>
            <p:ph type="subTitle" idx="1"/>
          </p:nvPr>
        </p:nvSpPr>
        <p:spPr>
          <a:xfrm>
            <a:off x="623094" y="853356"/>
            <a:ext cx="4464496" cy="1944216"/>
          </a:xfrm>
        </p:spPr>
        <p:txBody>
          <a:bodyPr>
            <a:normAutofit fontScale="77500" lnSpcReduction="20000"/>
          </a:bodyPr>
          <a:lstStyle/>
          <a:p>
            <a:pPr algn="just"/>
            <a:r>
              <a:rPr lang="es-CO" sz="1400" i="1" dirty="0">
                <a:solidFill>
                  <a:schemeClr val="tx1"/>
                </a:solidFill>
                <a:latin typeface="Candara" pitchFamily="34" charset="0"/>
              </a:rPr>
              <a:t>Adolescente de 15 años de edad proveniente de Manizales, estudiante grado octavo, cuenta con rasgos de personalidad extrovertida, buenas relaciones interpersonales.  Actualmente convive con su familia de tipología monoparental.</a:t>
            </a:r>
          </a:p>
          <a:p>
            <a:pPr algn="just"/>
            <a:r>
              <a:rPr lang="es-CO" sz="1400" i="1" dirty="0">
                <a:solidFill>
                  <a:schemeClr val="tx1"/>
                </a:solidFill>
                <a:latin typeface="Candara" pitchFamily="34" charset="0"/>
              </a:rPr>
              <a:t>No presenta factores de riesgo como consumo de sustancias psicoactivas o relacionamiento con pares negativos, por el contrario cuenta con redes de apoyo que han contribuido a su bienestar, principalmente su núcleo familiar.</a:t>
            </a:r>
          </a:p>
          <a:p>
            <a:pPr algn="just"/>
            <a:r>
              <a:rPr lang="es-CO" sz="1400" i="1" dirty="0">
                <a:solidFill>
                  <a:schemeClr val="tx1"/>
                </a:solidFill>
                <a:latin typeface="Candara" pitchFamily="34" charset="0"/>
              </a:rPr>
              <a:t>Ingresa a la institución a la modalidad Intervención de Apoyo Restablecimiento de Derechos en Admiración de Justicia con Principio de Oportunidad de tres meses desde el 10 de octubre del 2024 terminando el 11 de febrero de 2025. Delito acceso carnal abusivo con menor de 14 años en concurso y pornografía con persona menor de 18 años. Victima novia de 12 años con familia monoparental. </a:t>
            </a:r>
          </a:p>
        </p:txBody>
      </p:sp>
    </p:spTree>
    <p:extLst>
      <p:ext uri="{BB962C8B-B14F-4D97-AF65-F5344CB8AC3E}">
        <p14:creationId xmlns:p14="http://schemas.microsoft.com/office/powerpoint/2010/main" val="411862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6744B-BEC6-F4BF-8C74-83C6761A74D6}"/>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D52E0638-866C-64D8-EDAF-F265530241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9B21D5FD-3461-92B9-A580-268BE1DFAC54}"/>
              </a:ext>
            </a:extLst>
          </p:cNvPr>
          <p:cNvSpPr>
            <a:spLocks noGrp="1"/>
          </p:cNvSpPr>
          <p:nvPr>
            <p:ph type="ctrTitle"/>
          </p:nvPr>
        </p:nvSpPr>
        <p:spPr>
          <a:xfrm>
            <a:off x="839118" y="205284"/>
            <a:ext cx="4608512" cy="504056"/>
          </a:xfrm>
        </p:spPr>
        <p:txBody>
          <a:bodyPr>
            <a:noAutofit/>
          </a:bodyPr>
          <a:lstStyle/>
          <a:p>
            <a:r>
              <a:rPr lang="es-ES" sz="2000" dirty="0"/>
              <a:t>Momento 1: Inicio y Sensibilización</a:t>
            </a:r>
            <a:endParaRPr lang="es-CO" sz="2000" dirty="0">
              <a:latin typeface="Candara" pitchFamily="34" charset="0"/>
            </a:endParaRPr>
          </a:p>
        </p:txBody>
      </p:sp>
      <p:sp>
        <p:nvSpPr>
          <p:cNvPr id="3" name="2 Subtítulo">
            <a:extLst>
              <a:ext uri="{FF2B5EF4-FFF2-40B4-BE49-F238E27FC236}">
                <a16:creationId xmlns:a16="http://schemas.microsoft.com/office/drawing/2014/main" id="{3D12EA0E-8A26-99DF-93E5-1F2D50A09619}"/>
              </a:ext>
            </a:extLst>
          </p:cNvPr>
          <p:cNvSpPr>
            <a:spLocks noGrp="1"/>
          </p:cNvSpPr>
          <p:nvPr>
            <p:ph type="subTitle" idx="1"/>
          </p:nvPr>
        </p:nvSpPr>
        <p:spPr>
          <a:xfrm>
            <a:off x="839118" y="853356"/>
            <a:ext cx="4608512" cy="1944216"/>
          </a:xfrm>
        </p:spPr>
        <p:txBody>
          <a:bodyPr>
            <a:normAutofit/>
          </a:bodyPr>
          <a:lstStyle/>
          <a:p>
            <a:pPr algn="just"/>
            <a:r>
              <a:rPr lang="es-ES" sz="1000" b="1" dirty="0">
                <a:solidFill>
                  <a:srgbClr val="582808"/>
                </a:solidFill>
                <a:effectLst>
                  <a:outerShdw blurRad="38100" dist="38100" dir="2700000" algn="tl">
                    <a:srgbClr val="000000">
                      <a:alpha val="43137"/>
                    </a:srgbClr>
                  </a:outerShdw>
                </a:effectLst>
                <a:latin typeface="Book Antiqua" panose="02040602050305030304" pitchFamily="18" charset="0"/>
              </a:rPr>
              <a:t>Objetivo: verificar las condiciones iniciales del caso para desarrollar el proceso restaurativo, definir los objetivos del proceso restaurativo y realizar un acercamiento inicial con el adolescente y los demás actores que van a participar. </a:t>
            </a:r>
          </a:p>
          <a:p>
            <a:pPr algn="just"/>
            <a:endParaRPr lang="es-ES" sz="1000" b="1" dirty="0">
              <a:solidFill>
                <a:srgbClr val="582808"/>
              </a:solidFill>
              <a:effectLst>
                <a:outerShdw blurRad="38100" dist="38100" dir="2700000" algn="tl">
                  <a:srgbClr val="000000">
                    <a:alpha val="43137"/>
                  </a:srgbClr>
                </a:outerShdw>
              </a:effectLst>
              <a:latin typeface="Book Antiqua" panose="02040602050305030304" pitchFamily="18" charset="0"/>
            </a:endParaRPr>
          </a:p>
          <a:p>
            <a:pPr algn="just"/>
            <a:r>
              <a:rPr lang="es-MX" sz="1000" b="1" dirty="0">
                <a:solidFill>
                  <a:srgbClr val="582808"/>
                </a:solidFill>
                <a:effectLst>
                  <a:outerShdw blurRad="38100" dist="38100" dir="2700000" algn="tl">
                    <a:srgbClr val="000000">
                      <a:alpha val="43137"/>
                    </a:srgbClr>
                  </a:outerShdw>
                </a:effectLst>
                <a:latin typeface="Book Antiqua" panose="02040602050305030304" pitchFamily="18" charset="0"/>
              </a:rPr>
              <a:t>Identificar en que marco se realizará el proceso restaurativo: </a:t>
            </a:r>
          </a:p>
          <a:p>
            <a:pPr marL="171450" indent="-171450" algn="just">
              <a:buFont typeface="Arial" panose="020B0604020202020204" pitchFamily="34" charset="0"/>
              <a:buChar char="•"/>
            </a:pPr>
            <a:r>
              <a:rPr lang="es-MX" sz="1000" b="1" dirty="0">
                <a:solidFill>
                  <a:srgbClr val="582808"/>
                </a:solidFill>
                <a:effectLst>
                  <a:outerShdw blurRad="38100" dist="38100" dir="2700000" algn="tl">
                    <a:srgbClr val="000000">
                      <a:alpha val="43137"/>
                    </a:srgbClr>
                  </a:outerShdw>
                </a:effectLst>
                <a:latin typeface="Book Antiqua" panose="02040602050305030304" pitchFamily="18" charset="0"/>
              </a:rPr>
              <a:t>para hacer frente a las consecuencias derivadas del delito; </a:t>
            </a:r>
          </a:p>
          <a:p>
            <a:pPr marL="171450" indent="-171450" algn="just">
              <a:buFont typeface="Arial" panose="020B0604020202020204" pitchFamily="34" charset="0"/>
              <a:buChar char="•"/>
            </a:pPr>
            <a:r>
              <a:rPr lang="es-MX" sz="1000" b="1" dirty="0">
                <a:solidFill>
                  <a:srgbClr val="582808"/>
                </a:solidFill>
                <a:effectLst>
                  <a:outerShdw blurRad="38100" dist="38100" dir="2700000" algn="tl">
                    <a:srgbClr val="000000">
                      <a:alpha val="43137"/>
                    </a:srgbClr>
                  </a:outerShdw>
                </a:effectLst>
                <a:latin typeface="Book Antiqua" panose="02040602050305030304" pitchFamily="18" charset="0"/>
              </a:rPr>
              <a:t>Como parte de la atención al ofensor y la victima, de cara a los objetivos de la atención </a:t>
            </a:r>
          </a:p>
          <a:p>
            <a:pPr marL="171450" indent="-171450" algn="just">
              <a:buFont typeface="Arial" panose="020B0604020202020204" pitchFamily="34" charset="0"/>
              <a:buChar char="•"/>
            </a:pPr>
            <a:r>
              <a:rPr lang="es-MX" sz="1000" b="1" dirty="0">
                <a:solidFill>
                  <a:srgbClr val="582808"/>
                </a:solidFill>
                <a:effectLst>
                  <a:outerShdw blurRad="38100" dist="38100" dir="2700000" algn="tl">
                    <a:srgbClr val="000000">
                      <a:alpha val="43137"/>
                    </a:srgbClr>
                  </a:outerShdw>
                </a:effectLst>
                <a:latin typeface="Book Antiqua" panose="02040602050305030304" pitchFamily="18" charset="0"/>
              </a:rPr>
              <a:t>Para abordar situaciones que afectan la convivencia y las relaciones.</a:t>
            </a:r>
            <a:endParaRPr lang="es-ES" sz="1000" b="1" dirty="0">
              <a:solidFill>
                <a:srgbClr val="582808"/>
              </a:solidFill>
              <a:effectLst>
                <a:outerShdw blurRad="38100" dist="38100" dir="2700000" algn="tl">
                  <a:srgbClr val="000000">
                    <a:alpha val="43137"/>
                  </a:srgbClr>
                </a:outerShdw>
              </a:effectLst>
              <a:latin typeface="Book Antiqua" panose="02040602050305030304" pitchFamily="18" charset="0"/>
            </a:endParaRPr>
          </a:p>
          <a:p>
            <a:pPr algn="just"/>
            <a:endParaRPr lang="es-CO" sz="1000" dirty="0">
              <a:solidFill>
                <a:srgbClr val="582808"/>
              </a:solidFill>
              <a:effectLst>
                <a:outerShdw blurRad="38100" dist="38100" dir="2700000" algn="tl">
                  <a:srgbClr val="000000">
                    <a:alpha val="43137"/>
                  </a:srgbClr>
                </a:outerShdw>
              </a:effectLst>
              <a:latin typeface="Book Antiqua" panose="02040602050305030304" pitchFamily="18" charset="0"/>
            </a:endParaRP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178987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7B0A3-14A9-7724-4A08-6FF015C9156F}"/>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CCA91988-0F6F-6A12-2263-51F177EF99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9EB98F2A-DA02-353A-1B50-6C5C61FDA065}"/>
              </a:ext>
            </a:extLst>
          </p:cNvPr>
          <p:cNvSpPr>
            <a:spLocks noGrp="1"/>
          </p:cNvSpPr>
          <p:nvPr>
            <p:ph type="ctrTitle"/>
          </p:nvPr>
        </p:nvSpPr>
        <p:spPr>
          <a:xfrm>
            <a:off x="839118" y="205284"/>
            <a:ext cx="4608512" cy="288032"/>
          </a:xfrm>
        </p:spPr>
        <p:txBody>
          <a:bodyPr>
            <a:noAutofit/>
          </a:bodyPr>
          <a:lstStyle/>
          <a:p>
            <a:r>
              <a:rPr lang="es-ES" sz="2000" dirty="0"/>
              <a:t>Momento 1: Inicio y Sensibilización</a:t>
            </a:r>
            <a:endParaRPr lang="es-CO" sz="2000" dirty="0">
              <a:latin typeface="Candara" pitchFamily="34" charset="0"/>
            </a:endParaRPr>
          </a:p>
        </p:txBody>
      </p:sp>
      <p:sp>
        <p:nvSpPr>
          <p:cNvPr id="3" name="2 Subtítulo">
            <a:extLst>
              <a:ext uri="{FF2B5EF4-FFF2-40B4-BE49-F238E27FC236}">
                <a16:creationId xmlns:a16="http://schemas.microsoft.com/office/drawing/2014/main" id="{0ED478F8-D0E2-793A-2FB5-A3E8BA191A61}"/>
              </a:ext>
            </a:extLst>
          </p:cNvPr>
          <p:cNvSpPr>
            <a:spLocks noGrp="1"/>
          </p:cNvSpPr>
          <p:nvPr>
            <p:ph type="subTitle" idx="1"/>
          </p:nvPr>
        </p:nvSpPr>
        <p:spPr>
          <a:xfrm>
            <a:off x="839118" y="637332"/>
            <a:ext cx="4608512" cy="2160240"/>
          </a:xfrm>
        </p:spPr>
        <p:txBody>
          <a:bodyPr>
            <a:normAutofit/>
          </a:bodyPr>
          <a:lstStyle/>
          <a:p>
            <a:pPr algn="just"/>
            <a:r>
              <a:rPr lang="es-MX" sz="1000" i="1" dirty="0">
                <a:solidFill>
                  <a:schemeClr val="tx1"/>
                </a:solidFill>
                <a:latin typeface="Candara" pitchFamily="34" charset="0"/>
              </a:rPr>
              <a:t>1. Definir los objetivos del proceso restaurativo. </a:t>
            </a:r>
          </a:p>
          <a:p>
            <a:pPr algn="just"/>
            <a:r>
              <a:rPr lang="es-CO" sz="1000" i="1" dirty="0">
                <a:solidFill>
                  <a:schemeClr val="tx1"/>
                </a:solidFill>
                <a:latin typeface="Candara" pitchFamily="34" charset="0"/>
              </a:rPr>
              <a:t>2. Identificar la ofensa, delito o conflicto que será abordado </a:t>
            </a:r>
          </a:p>
          <a:p>
            <a:pPr algn="just"/>
            <a:r>
              <a:rPr lang="es-MX" sz="1000" i="1" dirty="0">
                <a:solidFill>
                  <a:schemeClr val="tx1"/>
                </a:solidFill>
                <a:latin typeface="Candara" pitchFamily="34" charset="0"/>
              </a:rPr>
              <a:t>3. Identificar personas que pudieron verse afectadas y/o que pueden participar como actores del proceso </a:t>
            </a:r>
          </a:p>
          <a:p>
            <a:pPr algn="just"/>
            <a:r>
              <a:rPr lang="es-MX" sz="1000" i="1" dirty="0">
                <a:solidFill>
                  <a:schemeClr val="tx1"/>
                </a:solidFill>
                <a:latin typeface="Candara" pitchFamily="34" charset="0"/>
              </a:rPr>
              <a:t>4. Acercamiento con el adolescente determinar si existe: a. reconocimiento sobre la ofensa, aunque no conlleve aceptación o reconocimiento de responsabilidad, y b. deseo de participar en un proceso restaurativo</a:t>
            </a:r>
          </a:p>
          <a:p>
            <a:pPr marL="228600" indent="-228600" algn="just">
              <a:buAutoNum type="arabicPeriod" startAt="5"/>
            </a:pPr>
            <a:r>
              <a:rPr lang="es-MX" sz="1000" i="1" dirty="0">
                <a:solidFill>
                  <a:schemeClr val="tx1"/>
                </a:solidFill>
                <a:latin typeface="Candara" pitchFamily="34" charset="0"/>
              </a:rPr>
              <a:t>Consultar a las partes su deseo de participar. Explicar libertad de aceptar o no y de retiro de consentimiento </a:t>
            </a:r>
          </a:p>
          <a:p>
            <a:pPr algn="just"/>
            <a:r>
              <a:rPr lang="es-MX" sz="1000" i="1" dirty="0">
                <a:solidFill>
                  <a:schemeClr val="tx1"/>
                </a:solidFill>
                <a:latin typeface="Candara" pitchFamily="34" charset="0"/>
              </a:rPr>
              <a:t>6. i) Actividades de sensibilización, </a:t>
            </a:r>
            <a:r>
              <a:rPr lang="es-MX" sz="1000" i="1" dirty="0" err="1">
                <a:solidFill>
                  <a:schemeClr val="tx1"/>
                </a:solidFill>
                <a:latin typeface="Candara" pitchFamily="34" charset="0"/>
              </a:rPr>
              <a:t>ii</a:t>
            </a:r>
            <a:r>
              <a:rPr lang="es-MX" sz="1000" i="1" dirty="0">
                <a:solidFill>
                  <a:schemeClr val="tx1"/>
                </a:solidFill>
                <a:latin typeface="Candara" pitchFamily="34" charset="0"/>
              </a:rPr>
              <a:t>) actividades de reflexión o simbólicas, </a:t>
            </a:r>
            <a:r>
              <a:rPr lang="es-MX" sz="1000" i="1" dirty="0" err="1">
                <a:solidFill>
                  <a:schemeClr val="tx1"/>
                </a:solidFill>
                <a:latin typeface="Candara" pitchFamily="34" charset="0"/>
              </a:rPr>
              <a:t>iii</a:t>
            </a:r>
            <a:r>
              <a:rPr lang="es-MX" sz="1000" i="1" dirty="0">
                <a:solidFill>
                  <a:schemeClr val="tx1"/>
                </a:solidFill>
                <a:latin typeface="Candara" pitchFamily="34" charset="0"/>
              </a:rPr>
              <a:t>) talleres con familias, </a:t>
            </a:r>
            <a:r>
              <a:rPr lang="es-MX" sz="1000" i="1" dirty="0" err="1">
                <a:solidFill>
                  <a:schemeClr val="tx1"/>
                </a:solidFill>
                <a:latin typeface="Candara" pitchFamily="34" charset="0"/>
              </a:rPr>
              <a:t>iv</a:t>
            </a:r>
            <a:r>
              <a:rPr lang="es-MX" sz="1000" i="1" dirty="0">
                <a:solidFill>
                  <a:schemeClr val="tx1"/>
                </a:solidFill>
                <a:latin typeface="Candara" pitchFamily="34" charset="0"/>
              </a:rPr>
              <a:t>) actividades comunitarias, v) Historia de vida o narrativas, y vi) juego de rol. </a:t>
            </a: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674018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94A7-C6F4-7276-4C2F-CBF7483CB3A5}"/>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41CD31EB-CDB0-93BA-E293-D5B5C420C4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5C58CB32-4889-6098-6F04-DCABE970DAEF}"/>
              </a:ext>
            </a:extLst>
          </p:cNvPr>
          <p:cNvSpPr>
            <a:spLocks noGrp="1"/>
          </p:cNvSpPr>
          <p:nvPr>
            <p:ph type="ctrTitle"/>
          </p:nvPr>
        </p:nvSpPr>
        <p:spPr>
          <a:xfrm>
            <a:off x="839118" y="421308"/>
            <a:ext cx="4608512" cy="504056"/>
          </a:xfrm>
        </p:spPr>
        <p:txBody>
          <a:bodyPr>
            <a:noAutofit/>
          </a:bodyPr>
          <a:lstStyle/>
          <a:p>
            <a:r>
              <a:rPr lang="es-ES" sz="2000" dirty="0"/>
              <a:t>Momento 1: Inicio y Sensibilización</a:t>
            </a:r>
            <a:endParaRPr lang="es-CO" sz="2000" dirty="0">
              <a:latin typeface="Candara" pitchFamily="34" charset="0"/>
            </a:endParaRPr>
          </a:p>
        </p:txBody>
      </p:sp>
      <p:sp>
        <p:nvSpPr>
          <p:cNvPr id="3" name="2 Subtítulo">
            <a:extLst>
              <a:ext uri="{FF2B5EF4-FFF2-40B4-BE49-F238E27FC236}">
                <a16:creationId xmlns:a16="http://schemas.microsoft.com/office/drawing/2014/main" id="{DB1DD4B7-27D5-79AC-90ED-083528293A5A}"/>
              </a:ext>
            </a:extLst>
          </p:cNvPr>
          <p:cNvSpPr>
            <a:spLocks noGrp="1"/>
          </p:cNvSpPr>
          <p:nvPr>
            <p:ph type="subTitle" idx="1"/>
          </p:nvPr>
        </p:nvSpPr>
        <p:spPr>
          <a:xfrm>
            <a:off x="839118" y="1069380"/>
            <a:ext cx="4608512" cy="1728192"/>
          </a:xfrm>
        </p:spPr>
        <p:txBody>
          <a:bodyPr>
            <a:normAutofit/>
          </a:bodyPr>
          <a:lstStyle/>
          <a:p>
            <a:pPr algn="just"/>
            <a:r>
              <a:rPr lang="es-MX" sz="1050" i="1" dirty="0">
                <a:solidFill>
                  <a:schemeClr val="tx1"/>
                </a:solidFill>
                <a:latin typeface="Candara" pitchFamily="34" charset="0"/>
              </a:rPr>
              <a:t>7. Verificar que no existan impedimentos para que alguna de las partes de orden individual para el inicio del proceso Restaurativo.</a:t>
            </a:r>
          </a:p>
          <a:p>
            <a:pPr algn="just"/>
            <a:r>
              <a:rPr lang="es-MX" sz="1050" i="1" dirty="0">
                <a:solidFill>
                  <a:schemeClr val="tx1"/>
                </a:solidFill>
                <a:latin typeface="Candara" pitchFamily="34" charset="0"/>
              </a:rPr>
              <a:t>8. Consultar y aclarar expectativas de las partes y de otras personas que pudieran participar y explicar consecuencias que se puedan derivar de su participación </a:t>
            </a:r>
          </a:p>
          <a:p>
            <a:pPr algn="just"/>
            <a:r>
              <a:rPr lang="es-MX" sz="1050" i="1" dirty="0">
                <a:solidFill>
                  <a:schemeClr val="tx1"/>
                </a:solidFill>
                <a:latin typeface="Candara" pitchFamily="34" charset="0"/>
              </a:rPr>
              <a:t>9. explicar, si es el caso, las consecuencias jurídicas que se derivan del proceso restaurativo</a:t>
            </a:r>
          </a:p>
          <a:p>
            <a:pPr algn="just"/>
            <a:r>
              <a:rPr lang="es-MX" sz="1050" i="1" dirty="0">
                <a:solidFill>
                  <a:schemeClr val="tx1"/>
                </a:solidFill>
                <a:latin typeface="Candara" pitchFamily="34" charset="0"/>
              </a:rPr>
              <a:t>10. Los profesionales deben elaborar informe con el resultado de cada etapa y adjuntarlo al anexo historia de atención y remitir lo a autoridades</a:t>
            </a: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3335389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p:cNvSpPr>
            <a:spLocks noGrp="1"/>
          </p:cNvSpPr>
          <p:nvPr>
            <p:ph type="ctrTitle"/>
          </p:nvPr>
        </p:nvSpPr>
        <p:spPr>
          <a:xfrm>
            <a:off x="839118" y="205284"/>
            <a:ext cx="4608512" cy="576064"/>
          </a:xfrm>
        </p:spPr>
        <p:txBody>
          <a:bodyPr>
            <a:normAutofit/>
          </a:bodyPr>
          <a:lstStyle/>
          <a:p>
            <a:r>
              <a:rPr lang="es-CO" dirty="0">
                <a:latin typeface="Candara" pitchFamily="34" charset="0"/>
              </a:rPr>
              <a:t>ACCIONES REALIZADAS</a:t>
            </a:r>
          </a:p>
        </p:txBody>
      </p:sp>
      <p:sp>
        <p:nvSpPr>
          <p:cNvPr id="3" name="2 Subtítulo"/>
          <p:cNvSpPr>
            <a:spLocks noGrp="1"/>
          </p:cNvSpPr>
          <p:nvPr>
            <p:ph type="subTitle" idx="1"/>
          </p:nvPr>
        </p:nvSpPr>
        <p:spPr>
          <a:xfrm>
            <a:off x="767110" y="781348"/>
            <a:ext cx="4968552" cy="2160240"/>
          </a:xfrm>
        </p:spPr>
        <p:txBody>
          <a:bodyPr>
            <a:normAutofit fontScale="92500" lnSpcReduction="20000"/>
          </a:bodyPr>
          <a:lstStyle/>
          <a:p>
            <a:pPr algn="just"/>
            <a:r>
              <a:rPr lang="es-MX" sz="1400" i="1" dirty="0">
                <a:solidFill>
                  <a:schemeClr val="tx1"/>
                </a:solidFill>
                <a:latin typeface="Candara" pitchFamily="34" charset="0"/>
              </a:rPr>
              <a:t>Inicialmente se realizan las valoraciones respectivas desde todas la áreas de atención (psicología, trabajo social y pedagogía)</a:t>
            </a:r>
          </a:p>
          <a:p>
            <a:pPr algn="just"/>
            <a:r>
              <a:rPr lang="es-MX" sz="1400" i="1" dirty="0">
                <a:solidFill>
                  <a:schemeClr val="tx1"/>
                </a:solidFill>
                <a:latin typeface="Candara" pitchFamily="34" charset="0"/>
              </a:rPr>
              <a:t>En primer momento se realizó </a:t>
            </a:r>
            <a:r>
              <a:rPr lang="es-MX" sz="1400" b="1" i="1" dirty="0">
                <a:solidFill>
                  <a:schemeClr val="tx1"/>
                </a:solidFill>
                <a:latin typeface="Candara" pitchFamily="34" charset="0"/>
              </a:rPr>
              <a:t>sensibilización</a:t>
            </a:r>
            <a:r>
              <a:rPr lang="es-MX" sz="1400" i="1" dirty="0">
                <a:solidFill>
                  <a:schemeClr val="tx1"/>
                </a:solidFill>
                <a:latin typeface="Candara" pitchFamily="34" charset="0"/>
              </a:rPr>
              <a:t> con el adolescente en cuanto al reconocimiento del motivo de ingreso, en el cual, “O1” se mostró reservado y con poca disposición para hablar de la situación. “O2” Receptivo a su responsabilidad, consiente de los hechos pero con desconocimiento de la situación legal. Reciben formación conceptual sobre justicia restaurativa, caracterisiticas y aspectos principales, sexualidad responsable, derechos humanos y manejo de limites </a:t>
            </a:r>
          </a:p>
          <a:p>
            <a:pPr algn="just"/>
            <a:r>
              <a:rPr lang="es-MX" sz="1400" i="1" dirty="0">
                <a:solidFill>
                  <a:schemeClr val="tx1"/>
                </a:solidFill>
                <a:latin typeface="Candara" pitchFamily="34" charset="0"/>
              </a:rPr>
              <a:t>Con el tiempo, el adolescente logra  generar mayores procesos de  </a:t>
            </a:r>
            <a:r>
              <a:rPr lang="es-MX" sz="1400" b="1" i="1" dirty="0">
                <a:solidFill>
                  <a:schemeClr val="tx1"/>
                </a:solidFill>
                <a:latin typeface="Candara" pitchFamily="34" charset="0"/>
              </a:rPr>
              <a:t>aceptación</a:t>
            </a:r>
            <a:r>
              <a:rPr lang="es-MX" sz="1400" i="1" dirty="0">
                <a:solidFill>
                  <a:schemeClr val="tx1"/>
                </a:solidFill>
                <a:latin typeface="Candara" pitchFamily="34" charset="0"/>
              </a:rPr>
              <a:t> y </a:t>
            </a:r>
            <a:r>
              <a:rPr lang="es-MX" sz="1400" b="1" i="1" dirty="0">
                <a:solidFill>
                  <a:schemeClr val="tx1"/>
                </a:solidFill>
                <a:latin typeface="Candara" pitchFamily="34" charset="0"/>
              </a:rPr>
              <a:t>responsabilizacion </a:t>
            </a:r>
            <a:r>
              <a:rPr lang="es-MX" sz="1400" i="1" dirty="0">
                <a:solidFill>
                  <a:schemeClr val="tx1"/>
                </a:solidFill>
                <a:latin typeface="Candara" pitchFamily="34" charset="0"/>
              </a:rPr>
              <a:t>donde “O1” asume el daño ocasionado, tanto a la victima como a las familias de ambas partes. </a:t>
            </a:r>
            <a:endParaRPr lang="es-CO" sz="1400" i="1" dirty="0">
              <a:solidFill>
                <a:schemeClr val="tx1"/>
              </a:solidFill>
              <a:latin typeface="Candara" pitchFamily="34" charset="0"/>
            </a:endParaRPr>
          </a:p>
        </p:txBody>
      </p:sp>
    </p:spTree>
    <p:extLst>
      <p:ext uri="{BB962C8B-B14F-4D97-AF65-F5344CB8AC3E}">
        <p14:creationId xmlns:p14="http://schemas.microsoft.com/office/powerpoint/2010/main" val="1863529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D995-C4D6-C87E-31B5-A910E5804BEB}"/>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A210A320-AB6C-0C69-C084-5F5DF0F2CD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F8F261D0-AA40-5A96-3896-820C3212CCF2}"/>
              </a:ext>
            </a:extLst>
          </p:cNvPr>
          <p:cNvSpPr>
            <a:spLocks noGrp="1"/>
          </p:cNvSpPr>
          <p:nvPr>
            <p:ph type="ctrTitle"/>
          </p:nvPr>
        </p:nvSpPr>
        <p:spPr>
          <a:xfrm>
            <a:off x="839118" y="205284"/>
            <a:ext cx="4608512" cy="288032"/>
          </a:xfrm>
        </p:spPr>
        <p:txBody>
          <a:bodyPr>
            <a:noAutofit/>
          </a:bodyPr>
          <a:lstStyle/>
          <a:p>
            <a:r>
              <a:rPr lang="es-ES" sz="2000" dirty="0"/>
              <a:t>Momento 2: Preparación</a:t>
            </a:r>
            <a:endParaRPr lang="es-CO" sz="2000" dirty="0">
              <a:latin typeface="Candara" pitchFamily="34" charset="0"/>
            </a:endParaRPr>
          </a:p>
        </p:txBody>
      </p:sp>
      <p:sp>
        <p:nvSpPr>
          <p:cNvPr id="3" name="2 Subtítulo">
            <a:extLst>
              <a:ext uri="{FF2B5EF4-FFF2-40B4-BE49-F238E27FC236}">
                <a16:creationId xmlns:a16="http://schemas.microsoft.com/office/drawing/2014/main" id="{19CA4DB9-53AB-46D2-9C54-CD0DAD27479C}"/>
              </a:ext>
            </a:extLst>
          </p:cNvPr>
          <p:cNvSpPr>
            <a:spLocks noGrp="1"/>
          </p:cNvSpPr>
          <p:nvPr>
            <p:ph type="subTitle" idx="1"/>
          </p:nvPr>
        </p:nvSpPr>
        <p:spPr>
          <a:xfrm>
            <a:off x="839118" y="637332"/>
            <a:ext cx="4608512" cy="2160240"/>
          </a:xfrm>
        </p:spPr>
        <p:txBody>
          <a:bodyPr>
            <a:normAutofit lnSpcReduction="10000"/>
          </a:bodyPr>
          <a:lstStyle/>
          <a:p>
            <a:pPr algn="just"/>
            <a:r>
              <a:rPr lang="es-MX" sz="1000" b="1" i="1" dirty="0">
                <a:solidFill>
                  <a:schemeClr val="tx1"/>
                </a:solidFill>
                <a:latin typeface="Candara" pitchFamily="34" charset="0"/>
              </a:rPr>
              <a:t>Objetivo:</a:t>
            </a:r>
            <a:r>
              <a:rPr lang="es-MX" sz="1000" i="1" dirty="0">
                <a:solidFill>
                  <a:schemeClr val="tx1"/>
                </a:solidFill>
                <a:latin typeface="Candara" pitchFamily="34" charset="0"/>
              </a:rPr>
              <a:t> Preparar a las partes, antes de la práctica formal, valorar posibles riesgos, elegir la práctica aplicable. </a:t>
            </a:r>
          </a:p>
          <a:p>
            <a:r>
              <a:rPr lang="es-MX" sz="1000" b="1" i="1" dirty="0">
                <a:solidFill>
                  <a:schemeClr val="tx1"/>
                </a:solidFill>
                <a:latin typeface="Candara" pitchFamily="34" charset="0"/>
              </a:rPr>
              <a:t>Primeras Consideraciones</a:t>
            </a:r>
          </a:p>
          <a:p>
            <a:pPr marL="171450" indent="-171450" algn="l">
              <a:buFont typeface="Arial" panose="020B0604020202020204" pitchFamily="34" charset="0"/>
              <a:buChar char="•"/>
            </a:pPr>
            <a:r>
              <a:rPr lang="es-MX" sz="1000" i="1" dirty="0">
                <a:solidFill>
                  <a:schemeClr val="tx1"/>
                </a:solidFill>
                <a:latin typeface="Candara" pitchFamily="34" charset="0"/>
              </a:rPr>
              <a:t>No es conveniente promover encuentros directos</a:t>
            </a:r>
          </a:p>
          <a:p>
            <a:pPr marL="171450" indent="-171450" algn="l">
              <a:buFont typeface="Arial" panose="020B0604020202020204" pitchFamily="34" charset="0"/>
              <a:buChar char="•"/>
            </a:pPr>
            <a:r>
              <a:rPr lang="es-MX" sz="1000" i="1" dirty="0">
                <a:solidFill>
                  <a:schemeClr val="tx1"/>
                </a:solidFill>
                <a:latin typeface="Candara" pitchFamily="34" charset="0"/>
              </a:rPr>
              <a:t>Frente a situaciones de convivencia, ofensores y afectados pueden estar en el mismo espacio institucional, equipo inicia preparación y genera encuentro cuando las condiciones estén dadas.</a:t>
            </a:r>
          </a:p>
          <a:p>
            <a:pPr marL="171450" indent="-171450" algn="l">
              <a:buFont typeface="Arial" panose="020B0604020202020204" pitchFamily="34" charset="0"/>
              <a:buChar char="•"/>
            </a:pPr>
            <a:r>
              <a:rPr lang="es-MX" sz="1000" i="1" dirty="0">
                <a:solidFill>
                  <a:schemeClr val="tx1"/>
                </a:solidFill>
                <a:latin typeface="Candara" pitchFamily="34" charset="0"/>
              </a:rPr>
              <a:t>En caso de delitos que implicaron el ingreso al SRPA, explorar el alcance del PR para la vinculación de afectados y víctimas.</a:t>
            </a:r>
          </a:p>
          <a:p>
            <a:r>
              <a:rPr lang="es-MX" sz="1000" b="1" i="1" dirty="0">
                <a:solidFill>
                  <a:schemeClr val="tx1"/>
                </a:solidFill>
                <a:latin typeface="Candara" pitchFamily="34" charset="0"/>
              </a:rPr>
              <a:t>Qué hacer?</a:t>
            </a:r>
          </a:p>
          <a:p>
            <a:pPr algn="l"/>
            <a:r>
              <a:rPr lang="es-MX" sz="1000" i="1" dirty="0">
                <a:solidFill>
                  <a:schemeClr val="tx1"/>
                </a:solidFill>
                <a:latin typeface="Candara" pitchFamily="34" charset="0"/>
              </a:rPr>
              <a:t>1. Jornadas acompañamiento y preparación de las partes por separado: visión del delito, conflicto u ofensa, necesidades e intereses</a:t>
            </a:r>
          </a:p>
          <a:p>
            <a:pPr algn="l"/>
            <a:r>
              <a:rPr lang="es-MX" sz="1000" i="1" dirty="0">
                <a:solidFill>
                  <a:schemeClr val="tx1"/>
                </a:solidFill>
                <a:latin typeface="Candara" pitchFamily="34" charset="0"/>
              </a:rPr>
              <a:t>2. Prácticas restaurativas informales para identificar estado emocional de las partes</a:t>
            </a:r>
          </a:p>
          <a:p>
            <a:pPr algn="l"/>
            <a:endParaRPr lang="es-MX" sz="1000" i="1" dirty="0">
              <a:solidFill>
                <a:schemeClr val="tx1"/>
              </a:solidFill>
              <a:latin typeface="Candara" pitchFamily="34" charset="0"/>
            </a:endParaRPr>
          </a:p>
          <a:p>
            <a:pPr algn="l"/>
            <a:endParaRPr lang="es-MX" sz="1000" i="1" dirty="0">
              <a:solidFill>
                <a:schemeClr val="tx1"/>
              </a:solidFill>
              <a:latin typeface="Candara" pitchFamily="34" charset="0"/>
            </a:endParaRPr>
          </a:p>
          <a:p>
            <a:endParaRPr lang="es-MX" sz="1000" i="1" dirty="0">
              <a:solidFill>
                <a:schemeClr val="tx1"/>
              </a:solidFill>
              <a:latin typeface="Candara" pitchFamily="34" charset="0"/>
            </a:endParaRP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4021744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79D01-C577-39C6-1504-DA503E41007D}"/>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A4C5D0A6-487F-B123-8343-D372E79DBF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EBA25F24-CFF9-A4B8-BCEF-5B15A6CA65CA}"/>
              </a:ext>
            </a:extLst>
          </p:cNvPr>
          <p:cNvSpPr>
            <a:spLocks noGrp="1"/>
          </p:cNvSpPr>
          <p:nvPr>
            <p:ph type="ctrTitle"/>
          </p:nvPr>
        </p:nvSpPr>
        <p:spPr>
          <a:xfrm>
            <a:off x="839118" y="205284"/>
            <a:ext cx="4608512" cy="288032"/>
          </a:xfrm>
        </p:spPr>
        <p:txBody>
          <a:bodyPr>
            <a:noAutofit/>
          </a:bodyPr>
          <a:lstStyle/>
          <a:p>
            <a:r>
              <a:rPr lang="es-ES" sz="2000" dirty="0"/>
              <a:t>Momento 2: Preparación</a:t>
            </a:r>
            <a:endParaRPr lang="es-CO" sz="2000" dirty="0">
              <a:latin typeface="Candara" pitchFamily="34" charset="0"/>
            </a:endParaRPr>
          </a:p>
        </p:txBody>
      </p:sp>
      <p:sp>
        <p:nvSpPr>
          <p:cNvPr id="3" name="2 Subtítulo">
            <a:extLst>
              <a:ext uri="{FF2B5EF4-FFF2-40B4-BE49-F238E27FC236}">
                <a16:creationId xmlns:a16="http://schemas.microsoft.com/office/drawing/2014/main" id="{3B203D40-480A-84C8-562F-536BB68916AE}"/>
              </a:ext>
            </a:extLst>
          </p:cNvPr>
          <p:cNvSpPr>
            <a:spLocks noGrp="1"/>
          </p:cNvSpPr>
          <p:nvPr>
            <p:ph type="subTitle" idx="1"/>
          </p:nvPr>
        </p:nvSpPr>
        <p:spPr>
          <a:xfrm>
            <a:off x="839118" y="853356"/>
            <a:ext cx="4608512" cy="1944216"/>
          </a:xfrm>
        </p:spPr>
        <p:txBody>
          <a:bodyPr>
            <a:normAutofit/>
          </a:bodyPr>
          <a:lstStyle/>
          <a:p>
            <a:pPr algn="just"/>
            <a:r>
              <a:rPr lang="es-MX" sz="1200" i="1" dirty="0">
                <a:solidFill>
                  <a:schemeClr val="tx1"/>
                </a:solidFill>
                <a:latin typeface="Candara" pitchFamily="34" charset="0"/>
              </a:rPr>
              <a:t>3. Actividades a desarrollar con el </a:t>
            </a:r>
            <a:r>
              <a:rPr lang="es-MX" sz="1200" b="1" i="1" dirty="0">
                <a:solidFill>
                  <a:schemeClr val="tx1"/>
                </a:solidFill>
                <a:latin typeface="Candara" pitchFamily="34" charset="0"/>
              </a:rPr>
              <a:t>ofensor</a:t>
            </a:r>
            <a:r>
              <a:rPr lang="es-MX" sz="1200" i="1" dirty="0">
                <a:solidFill>
                  <a:schemeClr val="tx1"/>
                </a:solidFill>
                <a:latin typeface="Candara" pitchFamily="34" charset="0"/>
              </a:rPr>
              <a:t>:</a:t>
            </a:r>
          </a:p>
          <a:p>
            <a:pPr marL="171450" indent="-171450" algn="just">
              <a:buFont typeface="Arial" panose="020B0604020202020204" pitchFamily="34" charset="0"/>
              <a:buChar char="•"/>
            </a:pPr>
            <a:r>
              <a:rPr lang="es-MX" sz="1200" i="1" dirty="0">
                <a:solidFill>
                  <a:schemeClr val="tx1"/>
                </a:solidFill>
                <a:latin typeface="Candara" pitchFamily="34" charset="0"/>
              </a:rPr>
              <a:t>PR informales para movilizar reconocimiento responsabilización</a:t>
            </a:r>
          </a:p>
          <a:p>
            <a:pPr marL="171450" indent="-171450" algn="just">
              <a:buFont typeface="Arial" panose="020B0604020202020204" pitchFamily="34" charset="0"/>
              <a:buChar char="•"/>
            </a:pPr>
            <a:r>
              <a:rPr lang="es-MX" sz="1200" i="1" dirty="0">
                <a:solidFill>
                  <a:schemeClr val="tx1"/>
                </a:solidFill>
                <a:latin typeface="Candara" pitchFamily="34" charset="0"/>
              </a:rPr>
              <a:t>Consultar visión del delito, conflicto o situación</a:t>
            </a:r>
          </a:p>
          <a:p>
            <a:pPr marL="171450" indent="-171450" algn="just">
              <a:buFont typeface="Arial" panose="020B0604020202020204" pitchFamily="34" charset="0"/>
              <a:buChar char="•"/>
            </a:pPr>
            <a:r>
              <a:rPr lang="es-CO" sz="1200" i="1" dirty="0">
                <a:solidFill>
                  <a:schemeClr val="tx1"/>
                </a:solidFill>
                <a:latin typeface="Candara" pitchFamily="34" charset="0"/>
              </a:rPr>
              <a:t>Explicar y aclarar expectativas</a:t>
            </a:r>
          </a:p>
          <a:p>
            <a:pPr marL="171450" indent="-171450" algn="just">
              <a:buFont typeface="Arial" panose="020B0604020202020204" pitchFamily="34" charset="0"/>
              <a:buChar char="•"/>
            </a:pPr>
            <a:r>
              <a:rPr lang="es-CO" sz="1200" i="1" dirty="0">
                <a:solidFill>
                  <a:schemeClr val="tx1"/>
                </a:solidFill>
                <a:latin typeface="Candara" pitchFamily="34" charset="0"/>
              </a:rPr>
              <a:t>Identificar personas significativas</a:t>
            </a:r>
          </a:p>
          <a:p>
            <a:pPr marL="171450" indent="-171450" algn="just">
              <a:buFont typeface="Arial" panose="020B0604020202020204" pitchFamily="34" charset="0"/>
              <a:buChar char="•"/>
            </a:pPr>
            <a:r>
              <a:rPr lang="es-MX" sz="1200" i="1" dirty="0">
                <a:solidFill>
                  <a:schemeClr val="tx1"/>
                </a:solidFill>
                <a:latin typeface="Candara" pitchFamily="34" charset="0"/>
              </a:rPr>
              <a:t>Valorar riesgo de estigmatización y pertinencia de involucrar entorno social </a:t>
            </a:r>
          </a:p>
          <a:p>
            <a:pPr marL="171450" indent="-171450" algn="just">
              <a:buFont typeface="Arial" panose="020B0604020202020204" pitchFamily="34" charset="0"/>
              <a:buChar char="•"/>
            </a:pPr>
            <a:r>
              <a:rPr lang="es-CO" sz="1200" i="1" dirty="0">
                <a:solidFill>
                  <a:schemeClr val="tx1"/>
                </a:solidFill>
                <a:latin typeface="Candara" pitchFamily="34" charset="0"/>
              </a:rPr>
              <a:t>Apoyar elaboración propuesta reparación</a:t>
            </a:r>
          </a:p>
        </p:txBody>
      </p:sp>
    </p:spTree>
    <p:extLst>
      <p:ext uri="{BB962C8B-B14F-4D97-AF65-F5344CB8AC3E}">
        <p14:creationId xmlns:p14="http://schemas.microsoft.com/office/powerpoint/2010/main" val="85523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54593-7E48-386A-7034-A86E4D845B84}"/>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30D98490-2BA3-5F1E-F9F8-F33BAD0769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18B93B40-7FC2-E5D9-80D9-A48C205088B4}"/>
              </a:ext>
            </a:extLst>
          </p:cNvPr>
          <p:cNvSpPr>
            <a:spLocks noGrp="1"/>
          </p:cNvSpPr>
          <p:nvPr>
            <p:ph type="ctrTitle"/>
          </p:nvPr>
        </p:nvSpPr>
        <p:spPr>
          <a:xfrm>
            <a:off x="839118" y="205284"/>
            <a:ext cx="4608512" cy="288032"/>
          </a:xfrm>
        </p:spPr>
        <p:txBody>
          <a:bodyPr>
            <a:noAutofit/>
          </a:bodyPr>
          <a:lstStyle/>
          <a:p>
            <a:r>
              <a:rPr lang="es-ES" sz="2000" dirty="0"/>
              <a:t>Momento 2: Preparación</a:t>
            </a:r>
            <a:endParaRPr lang="es-CO" sz="2000" dirty="0">
              <a:latin typeface="Candara" pitchFamily="34" charset="0"/>
            </a:endParaRPr>
          </a:p>
        </p:txBody>
      </p:sp>
      <p:sp>
        <p:nvSpPr>
          <p:cNvPr id="3" name="2 Subtítulo">
            <a:extLst>
              <a:ext uri="{FF2B5EF4-FFF2-40B4-BE49-F238E27FC236}">
                <a16:creationId xmlns:a16="http://schemas.microsoft.com/office/drawing/2014/main" id="{C0F538B0-2CF2-F732-EDBA-5FC1D0327424}"/>
              </a:ext>
            </a:extLst>
          </p:cNvPr>
          <p:cNvSpPr>
            <a:spLocks noGrp="1"/>
          </p:cNvSpPr>
          <p:nvPr>
            <p:ph type="subTitle" idx="1"/>
          </p:nvPr>
        </p:nvSpPr>
        <p:spPr>
          <a:xfrm>
            <a:off x="839118" y="698600"/>
            <a:ext cx="4608512" cy="2098972"/>
          </a:xfrm>
        </p:spPr>
        <p:txBody>
          <a:bodyPr>
            <a:normAutofit fontScale="92500"/>
          </a:bodyPr>
          <a:lstStyle/>
          <a:p>
            <a:pPr algn="just"/>
            <a:r>
              <a:rPr lang="es-MX" sz="1200" i="1" dirty="0">
                <a:solidFill>
                  <a:schemeClr val="tx1"/>
                </a:solidFill>
                <a:latin typeface="Candara" pitchFamily="34" charset="0"/>
              </a:rPr>
              <a:t>4. Actividades a desarrollar con la </a:t>
            </a:r>
            <a:r>
              <a:rPr lang="es-MX" sz="1200" b="1" i="1" dirty="0">
                <a:solidFill>
                  <a:schemeClr val="tx1"/>
                </a:solidFill>
                <a:latin typeface="Candara" pitchFamily="34" charset="0"/>
              </a:rPr>
              <a:t>victima</a:t>
            </a:r>
            <a:r>
              <a:rPr lang="es-MX" sz="1200" i="1" dirty="0">
                <a:solidFill>
                  <a:schemeClr val="tx1"/>
                </a:solidFill>
                <a:latin typeface="Candara" pitchFamily="34" charset="0"/>
              </a:rPr>
              <a:t>:</a:t>
            </a:r>
          </a:p>
          <a:p>
            <a:pPr marL="171450" indent="-171450" algn="just">
              <a:buFont typeface="Arial" panose="020B0604020202020204" pitchFamily="34" charset="0"/>
              <a:buChar char="•"/>
            </a:pPr>
            <a:r>
              <a:rPr lang="es-MX" sz="1200" i="1" dirty="0">
                <a:solidFill>
                  <a:schemeClr val="tx1"/>
                </a:solidFill>
                <a:latin typeface="Candara" pitchFamily="34" charset="0"/>
              </a:rPr>
              <a:t>Invitarla a participar en la PR previa articulación con autoridad judicial</a:t>
            </a:r>
          </a:p>
          <a:p>
            <a:pPr marL="171450" indent="-171450" algn="just">
              <a:buFont typeface="Arial" panose="020B0604020202020204" pitchFamily="34" charset="0"/>
              <a:buChar char="•"/>
            </a:pPr>
            <a:r>
              <a:rPr lang="es-MX" sz="1200" i="1" dirty="0">
                <a:solidFill>
                  <a:schemeClr val="tx1"/>
                </a:solidFill>
                <a:latin typeface="Candara" pitchFamily="34" charset="0"/>
              </a:rPr>
              <a:t>Contextualizar trabajo de la modalidad</a:t>
            </a:r>
          </a:p>
          <a:p>
            <a:pPr marL="171450" indent="-171450" algn="just">
              <a:buFont typeface="Arial" panose="020B0604020202020204" pitchFamily="34" charset="0"/>
              <a:buChar char="•"/>
            </a:pPr>
            <a:r>
              <a:rPr lang="es-CO" sz="1200" i="1" dirty="0">
                <a:solidFill>
                  <a:schemeClr val="tx1"/>
                </a:solidFill>
                <a:latin typeface="Candara" pitchFamily="34" charset="0"/>
              </a:rPr>
              <a:t>Explicar y aclarar expectativas</a:t>
            </a:r>
          </a:p>
          <a:p>
            <a:pPr marL="171450" indent="-171450" algn="just">
              <a:buFont typeface="Arial" panose="020B0604020202020204" pitchFamily="34" charset="0"/>
              <a:buChar char="•"/>
            </a:pPr>
            <a:r>
              <a:rPr lang="es-CO" sz="1200" i="1" dirty="0">
                <a:solidFill>
                  <a:schemeClr val="tx1"/>
                </a:solidFill>
                <a:latin typeface="Candara" pitchFamily="34" charset="0"/>
              </a:rPr>
              <a:t>Identificar personas significativas</a:t>
            </a:r>
          </a:p>
          <a:p>
            <a:pPr marL="171450" indent="-171450" algn="just">
              <a:buFont typeface="Arial" panose="020B0604020202020204" pitchFamily="34" charset="0"/>
              <a:buChar char="•"/>
            </a:pPr>
            <a:r>
              <a:rPr lang="es-CO" sz="1200" i="1" dirty="0">
                <a:solidFill>
                  <a:schemeClr val="tx1"/>
                </a:solidFill>
                <a:latin typeface="Candara" pitchFamily="34" charset="0"/>
              </a:rPr>
              <a:t>Consultar visión del conflicto</a:t>
            </a:r>
          </a:p>
          <a:p>
            <a:pPr marL="171450" indent="-171450" algn="just">
              <a:buFont typeface="Arial" panose="020B0604020202020204" pitchFamily="34" charset="0"/>
              <a:buChar char="•"/>
            </a:pPr>
            <a:r>
              <a:rPr lang="es-MX" sz="1200" i="1" dirty="0">
                <a:solidFill>
                  <a:schemeClr val="tx1"/>
                </a:solidFill>
                <a:latin typeface="Candara" pitchFamily="34" charset="0"/>
              </a:rPr>
              <a:t>Identificar riesgos de revictimización para definir encuentro con ofensor y tipo de PR</a:t>
            </a:r>
          </a:p>
          <a:p>
            <a:pPr marL="171450" indent="-171450" algn="just">
              <a:buFont typeface="Arial" panose="020B0604020202020204" pitchFamily="34" charset="0"/>
              <a:buChar char="•"/>
            </a:pPr>
            <a:r>
              <a:rPr lang="es-MX" sz="1200" i="1" dirty="0">
                <a:solidFill>
                  <a:schemeClr val="tx1"/>
                </a:solidFill>
                <a:latin typeface="Candara" pitchFamily="34" charset="0"/>
              </a:rPr>
              <a:t>Identificar necesidades de reparación simbólica, restitución, indemnización y readaptación</a:t>
            </a:r>
            <a:endParaRPr lang="es-CO" sz="1200" i="1" dirty="0">
              <a:solidFill>
                <a:schemeClr val="tx1"/>
              </a:solidFill>
              <a:latin typeface="Candara" pitchFamily="34" charset="0"/>
            </a:endParaRPr>
          </a:p>
        </p:txBody>
      </p:sp>
    </p:spTree>
    <p:extLst>
      <p:ext uri="{BB962C8B-B14F-4D97-AF65-F5344CB8AC3E}">
        <p14:creationId xmlns:p14="http://schemas.microsoft.com/office/powerpoint/2010/main" val="2140929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BBDE-2CBB-DD9D-2FCA-007BDCE6E107}"/>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F4E4E146-F8BC-0F16-0B76-DC90ADD039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10740"/>
            <a:ext cx="5850468" cy="3290888"/>
          </a:xfrm>
          <a:prstGeom prst="rect">
            <a:avLst/>
          </a:prstGeom>
        </p:spPr>
      </p:pic>
      <p:sp>
        <p:nvSpPr>
          <p:cNvPr id="2" name="1 Título">
            <a:extLst>
              <a:ext uri="{FF2B5EF4-FFF2-40B4-BE49-F238E27FC236}">
                <a16:creationId xmlns:a16="http://schemas.microsoft.com/office/drawing/2014/main" id="{6103A632-55FA-E107-797E-8B23A8259AEE}"/>
              </a:ext>
            </a:extLst>
          </p:cNvPr>
          <p:cNvSpPr>
            <a:spLocks noGrp="1"/>
          </p:cNvSpPr>
          <p:nvPr>
            <p:ph type="ctrTitle"/>
          </p:nvPr>
        </p:nvSpPr>
        <p:spPr>
          <a:xfrm>
            <a:off x="839118" y="421308"/>
            <a:ext cx="4608512" cy="504056"/>
          </a:xfrm>
        </p:spPr>
        <p:txBody>
          <a:bodyPr>
            <a:noAutofit/>
          </a:bodyPr>
          <a:lstStyle/>
          <a:p>
            <a:r>
              <a:rPr lang="es-ES" sz="2000" dirty="0"/>
              <a:t>Momento 2: Preparación</a:t>
            </a:r>
            <a:endParaRPr lang="es-CO" sz="2000" dirty="0">
              <a:latin typeface="Candara" pitchFamily="34" charset="0"/>
            </a:endParaRPr>
          </a:p>
        </p:txBody>
      </p:sp>
      <p:sp>
        <p:nvSpPr>
          <p:cNvPr id="3" name="2 Subtítulo">
            <a:extLst>
              <a:ext uri="{FF2B5EF4-FFF2-40B4-BE49-F238E27FC236}">
                <a16:creationId xmlns:a16="http://schemas.microsoft.com/office/drawing/2014/main" id="{8473C677-A71E-560D-359E-288936B4E248}"/>
              </a:ext>
            </a:extLst>
          </p:cNvPr>
          <p:cNvSpPr>
            <a:spLocks noGrp="1"/>
          </p:cNvSpPr>
          <p:nvPr>
            <p:ph type="subTitle" idx="1"/>
          </p:nvPr>
        </p:nvSpPr>
        <p:spPr>
          <a:xfrm>
            <a:off x="839118" y="1069380"/>
            <a:ext cx="4608512" cy="1728192"/>
          </a:xfrm>
        </p:spPr>
        <p:txBody>
          <a:bodyPr>
            <a:normAutofit/>
          </a:bodyPr>
          <a:lstStyle/>
          <a:p>
            <a:pPr algn="just"/>
            <a:r>
              <a:rPr lang="es-MX" sz="1200" i="1" dirty="0">
                <a:solidFill>
                  <a:schemeClr val="tx1"/>
                </a:solidFill>
                <a:latin typeface="Candara" pitchFamily="34" charset="0"/>
              </a:rPr>
              <a:t>5. Si no hay participación directa de la víctima, trabajar con víctima indirecta, sustituta, o contacto indirecto</a:t>
            </a:r>
          </a:p>
          <a:p>
            <a:pPr algn="just"/>
            <a:r>
              <a:rPr lang="es-MX" sz="1200" i="1" dirty="0">
                <a:solidFill>
                  <a:schemeClr val="tx1"/>
                </a:solidFill>
                <a:latin typeface="Candara" pitchFamily="34" charset="0"/>
              </a:rPr>
              <a:t>6. Definir práctica restaurativa formal más adecuada para el encuentro entre las partes</a:t>
            </a:r>
          </a:p>
          <a:p>
            <a:pPr algn="just"/>
            <a:r>
              <a:rPr lang="es-MX" sz="1200" i="1" dirty="0">
                <a:solidFill>
                  <a:schemeClr val="tx1"/>
                </a:solidFill>
                <a:latin typeface="Candara" pitchFamily="34" charset="0"/>
              </a:rPr>
              <a:t>7. Explicar la dinámica del encuentro elementos y rol de cada uno </a:t>
            </a:r>
          </a:p>
          <a:p>
            <a:pPr algn="just"/>
            <a:r>
              <a:rPr lang="es-MX" sz="1200" i="1" dirty="0">
                <a:solidFill>
                  <a:schemeClr val="tx1"/>
                </a:solidFill>
                <a:latin typeface="Candara" pitchFamily="34" charset="0"/>
              </a:rPr>
              <a:t>8. Profesionales elaboran informe con resultado de la etapa y adjuntarlo anexo HA</a:t>
            </a:r>
            <a:endParaRPr lang="es-CO" sz="1200" i="1" dirty="0">
              <a:solidFill>
                <a:schemeClr val="tx1"/>
              </a:solidFill>
              <a:latin typeface="Candara" pitchFamily="34" charset="0"/>
            </a:endParaRPr>
          </a:p>
        </p:txBody>
      </p:sp>
    </p:spTree>
    <p:extLst>
      <p:ext uri="{BB962C8B-B14F-4D97-AF65-F5344CB8AC3E}">
        <p14:creationId xmlns:p14="http://schemas.microsoft.com/office/powerpoint/2010/main" val="717707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p:cNvSpPr>
            <a:spLocks noGrp="1"/>
          </p:cNvSpPr>
          <p:nvPr>
            <p:ph type="ctrTitle"/>
          </p:nvPr>
        </p:nvSpPr>
        <p:spPr>
          <a:xfrm>
            <a:off x="1415182" y="205284"/>
            <a:ext cx="4248472" cy="576064"/>
          </a:xfrm>
        </p:spPr>
        <p:txBody>
          <a:bodyPr>
            <a:normAutofit fontScale="90000"/>
          </a:bodyPr>
          <a:lstStyle/>
          <a:p>
            <a:r>
              <a:rPr lang="es-MX" dirty="0">
                <a:latin typeface="Candara" pitchFamily="34" charset="0"/>
              </a:rPr>
              <a:t>    </a:t>
            </a:r>
            <a:r>
              <a:rPr lang="es-MX" sz="2000" b="1" dirty="0">
                <a:latin typeface="Candara" pitchFamily="34" charset="0"/>
              </a:rPr>
              <a:t>CONSTRUCCION DE LA ACCION      RESTAURATIVA ADOLESCENTE Y FAMILIA</a:t>
            </a:r>
            <a:r>
              <a:rPr lang="es-MX" dirty="0">
                <a:latin typeface="Candara" pitchFamily="34" charset="0"/>
              </a:rPr>
              <a:t>.</a:t>
            </a:r>
            <a:endParaRPr lang="es-CO" dirty="0">
              <a:latin typeface="Candara" pitchFamily="34" charset="0"/>
            </a:endParaRPr>
          </a:p>
        </p:txBody>
      </p:sp>
      <p:sp>
        <p:nvSpPr>
          <p:cNvPr id="3" name="2 Subtítulo"/>
          <p:cNvSpPr>
            <a:spLocks noGrp="1"/>
          </p:cNvSpPr>
          <p:nvPr>
            <p:ph type="subTitle" idx="1"/>
          </p:nvPr>
        </p:nvSpPr>
        <p:spPr>
          <a:xfrm>
            <a:off x="623094" y="986632"/>
            <a:ext cx="4752528" cy="1954956"/>
          </a:xfrm>
        </p:spPr>
        <p:txBody>
          <a:bodyPr>
            <a:normAutofit lnSpcReduction="10000"/>
          </a:bodyPr>
          <a:lstStyle/>
          <a:p>
            <a:pPr marL="285750" indent="-285750" algn="just">
              <a:buFont typeface="Arial" panose="020B0604020202020204" pitchFamily="34" charset="0"/>
              <a:buChar char="•"/>
            </a:pPr>
            <a:r>
              <a:rPr lang="es-CO" sz="1400" i="1" dirty="0">
                <a:solidFill>
                  <a:schemeClr val="tx1"/>
                </a:solidFill>
                <a:latin typeface="Candara" pitchFamily="34" charset="0"/>
              </a:rPr>
              <a:t>Articulación con equipos interdisciplinarios.</a:t>
            </a:r>
          </a:p>
          <a:p>
            <a:pPr marL="285750" indent="-285750" algn="just">
              <a:buFont typeface="Arial" panose="020B0604020202020204" pitchFamily="34" charset="0"/>
              <a:buChar char="•"/>
            </a:pPr>
            <a:r>
              <a:rPr lang="es-CO" sz="1400" i="1" dirty="0">
                <a:solidFill>
                  <a:schemeClr val="tx1"/>
                </a:solidFill>
                <a:latin typeface="Candara" pitchFamily="34" charset="0"/>
              </a:rPr>
              <a:t>Socialización con la familia y el joven, de  las practicas restaurativas solicitadas  por la familia de la victima.</a:t>
            </a:r>
          </a:p>
          <a:p>
            <a:pPr marL="285750" indent="-285750" algn="just">
              <a:buFont typeface="Arial" panose="020B0604020202020204" pitchFamily="34" charset="0"/>
              <a:buChar char="•"/>
            </a:pPr>
            <a:r>
              <a:rPr lang="es-CO" sz="1400" i="1" dirty="0">
                <a:solidFill>
                  <a:schemeClr val="tx1"/>
                </a:solidFill>
                <a:latin typeface="Candara" pitchFamily="34" charset="0"/>
              </a:rPr>
              <a:t>Elaboración  y entrega de carta formal:</a:t>
            </a:r>
          </a:p>
          <a:p>
            <a:pPr algn="just"/>
            <a:r>
              <a:rPr lang="es-CO" sz="1400" i="1" dirty="0">
                <a:solidFill>
                  <a:schemeClr val="tx1"/>
                </a:solidFill>
                <a:latin typeface="Candara" pitchFamily="34" charset="0"/>
              </a:rPr>
              <a:t>         -  “O1 y O2” a la victima directa.  </a:t>
            </a:r>
          </a:p>
          <a:p>
            <a:pPr algn="just"/>
            <a:r>
              <a:rPr lang="es-CO" sz="1400" i="1" dirty="0">
                <a:solidFill>
                  <a:schemeClr val="tx1"/>
                </a:solidFill>
                <a:latin typeface="Candara" pitchFamily="34" charset="0"/>
              </a:rPr>
              <a:t>         -  Familia de “O1” a padres de la victima.</a:t>
            </a:r>
          </a:p>
          <a:p>
            <a:pPr algn="just"/>
            <a:endParaRPr lang="es-CO" sz="1400" i="1" dirty="0">
              <a:solidFill>
                <a:schemeClr val="tx1"/>
              </a:solidFill>
              <a:latin typeface="Candara" pitchFamily="34" charset="0"/>
            </a:endParaRPr>
          </a:p>
          <a:p>
            <a:pPr algn="just"/>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spTree>
    <p:extLst>
      <p:ext uri="{BB962C8B-B14F-4D97-AF65-F5344CB8AC3E}">
        <p14:creationId xmlns:p14="http://schemas.microsoft.com/office/powerpoint/2010/main" val="3097430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sp>
        <p:nvSpPr>
          <p:cNvPr id="3" name="2 Subtítulo"/>
          <p:cNvSpPr>
            <a:spLocks noGrp="1"/>
          </p:cNvSpPr>
          <p:nvPr>
            <p:ph type="body" idx="1"/>
          </p:nvPr>
        </p:nvSpPr>
        <p:spPr/>
        <p:txBody>
          <a:bodyPr>
            <a:normAutofit fontScale="62500" lnSpcReduction="20000"/>
          </a:bodyPr>
          <a:lstStyle/>
          <a:p>
            <a:pPr algn="just"/>
            <a:endParaRPr lang="es-CO" sz="1400" i="1" dirty="0">
              <a:solidFill>
                <a:schemeClr val="tx1"/>
              </a:solidFill>
              <a:latin typeface="Candara" pitchFamily="34" charset="0"/>
            </a:endParaRPr>
          </a:p>
          <a:p>
            <a:pPr algn="just"/>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pic>
        <p:nvPicPr>
          <p:cNvPr id="8" name="Marcador de contenido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1086" y="349250"/>
            <a:ext cx="2304256" cy="2160290"/>
          </a:xfrm>
        </p:spPr>
      </p:pic>
      <p:sp>
        <p:nvSpPr>
          <p:cNvPr id="6" name="Marcador de texto 5"/>
          <p:cNvSpPr>
            <a:spLocks noGrp="1"/>
          </p:cNvSpPr>
          <p:nvPr>
            <p:ph type="body" sz="quarter" idx="3"/>
          </p:nvPr>
        </p:nvSpPr>
        <p:spPr/>
        <p:txBody>
          <a:bodyPr/>
          <a:lstStyle/>
          <a:p>
            <a:endParaRPr lang="es-CO"/>
          </a:p>
        </p:txBody>
      </p:sp>
      <p:pic>
        <p:nvPicPr>
          <p:cNvPr id="9" name="Marcador de contenido 8"/>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2949869" y="349250"/>
            <a:ext cx="2612095" cy="2160290"/>
          </a:xfrm>
        </p:spPr>
      </p:pic>
    </p:spTree>
    <p:extLst>
      <p:ext uri="{BB962C8B-B14F-4D97-AF65-F5344CB8AC3E}">
        <p14:creationId xmlns:p14="http://schemas.microsoft.com/office/powerpoint/2010/main" val="3374702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sp>
        <p:nvSpPr>
          <p:cNvPr id="3" name="2 Subtítulo"/>
          <p:cNvSpPr>
            <a:spLocks noGrp="1"/>
          </p:cNvSpPr>
          <p:nvPr>
            <p:ph type="body" idx="1"/>
          </p:nvPr>
        </p:nvSpPr>
        <p:spPr/>
        <p:txBody>
          <a:bodyPr>
            <a:normAutofit fontScale="62500" lnSpcReduction="20000"/>
          </a:bodyPr>
          <a:lstStyle/>
          <a:p>
            <a:pPr algn="just"/>
            <a:endParaRPr lang="es-CO" sz="1400" i="1" dirty="0">
              <a:solidFill>
                <a:schemeClr val="tx1"/>
              </a:solidFill>
              <a:latin typeface="Candara" pitchFamily="34" charset="0"/>
            </a:endParaRPr>
          </a:p>
          <a:p>
            <a:pPr algn="just"/>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sp>
        <p:nvSpPr>
          <p:cNvPr id="6" name="Marcador de texto 5"/>
          <p:cNvSpPr>
            <a:spLocks noGrp="1"/>
          </p:cNvSpPr>
          <p:nvPr>
            <p:ph type="body" sz="quarter" idx="3"/>
          </p:nvPr>
        </p:nvSpPr>
        <p:spPr/>
        <p:txBody>
          <a:bodyPr/>
          <a:lstStyle/>
          <a:p>
            <a:endParaRPr lang="es-CO"/>
          </a:p>
        </p:txBody>
      </p:sp>
      <p:pic>
        <p:nvPicPr>
          <p:cNvPr id="10" name="Marcador de contenido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3094" y="349250"/>
            <a:ext cx="2160240" cy="2376314"/>
          </a:xfrm>
        </p:spPr>
      </p:pic>
      <p:pic>
        <p:nvPicPr>
          <p:cNvPr id="11" name="Marcador de contenido 10"/>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2927350" y="349250"/>
            <a:ext cx="2634615" cy="2376314"/>
          </a:xfrm>
        </p:spPr>
      </p:pic>
    </p:spTree>
    <p:extLst>
      <p:ext uri="{BB962C8B-B14F-4D97-AF65-F5344CB8AC3E}">
        <p14:creationId xmlns:p14="http://schemas.microsoft.com/office/powerpoint/2010/main" val="1499494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0215D-AA8F-183B-26BB-282AE0851DDC}"/>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D122C4D9-3C71-5B5F-C71C-0114FC604F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748"/>
            <a:ext cx="5850468" cy="3290888"/>
          </a:xfrm>
          <a:prstGeom prst="rect">
            <a:avLst/>
          </a:prstGeom>
        </p:spPr>
      </p:pic>
      <p:sp>
        <p:nvSpPr>
          <p:cNvPr id="2" name="1 Título">
            <a:extLst>
              <a:ext uri="{FF2B5EF4-FFF2-40B4-BE49-F238E27FC236}">
                <a16:creationId xmlns:a16="http://schemas.microsoft.com/office/drawing/2014/main" id="{9D8FB825-B83D-6F10-7ACF-73F251097DAD}"/>
              </a:ext>
            </a:extLst>
          </p:cNvPr>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pic>
        <p:nvPicPr>
          <p:cNvPr id="14" name="Marcador de posición de imagen 13">
            <a:extLst>
              <a:ext uri="{FF2B5EF4-FFF2-40B4-BE49-F238E27FC236}">
                <a16:creationId xmlns:a16="http://schemas.microsoft.com/office/drawing/2014/main" id="{914A5087-D306-97FF-B5A7-49227197B86D}"/>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8795" b="18795"/>
          <a:stretch>
            <a:fillRect/>
          </a:stretch>
        </p:blipFill>
        <p:spPr>
          <a:xfrm>
            <a:off x="764994" y="238151"/>
            <a:ext cx="4320480" cy="2359509"/>
          </a:xfrm>
        </p:spPr>
      </p:pic>
      <p:sp>
        <p:nvSpPr>
          <p:cNvPr id="3" name="2 Subtítulo">
            <a:extLst>
              <a:ext uri="{FF2B5EF4-FFF2-40B4-BE49-F238E27FC236}">
                <a16:creationId xmlns:a16="http://schemas.microsoft.com/office/drawing/2014/main" id="{351B7BF9-D252-6E89-4836-B98F58FA3373}"/>
              </a:ext>
            </a:extLst>
          </p:cNvPr>
          <p:cNvSpPr>
            <a:spLocks noGrp="1"/>
          </p:cNvSpPr>
          <p:nvPr>
            <p:ph type="body" sz="half" idx="2"/>
          </p:nvPr>
        </p:nvSpPr>
        <p:spPr/>
        <p:txBody>
          <a:bodyPr>
            <a:normAutofit fontScale="85000" lnSpcReduction="20000"/>
          </a:bodyPr>
          <a:lstStyle/>
          <a:p>
            <a:pPr algn="just"/>
            <a:endParaRPr lang="es-CO" sz="1400" i="1" dirty="0">
              <a:solidFill>
                <a:schemeClr val="tx1"/>
              </a:solidFill>
              <a:latin typeface="Candara" pitchFamily="34" charset="0"/>
            </a:endParaRPr>
          </a:p>
          <a:p>
            <a:pPr marL="0" indent="0" algn="just">
              <a:buNone/>
            </a:pPr>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spTree>
    <p:extLst>
      <p:ext uri="{BB962C8B-B14F-4D97-AF65-F5344CB8AC3E}">
        <p14:creationId xmlns:p14="http://schemas.microsoft.com/office/powerpoint/2010/main" val="3129756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ítulo 46"/>
          <p:cNvSpPr>
            <a:spLocks noGrp="1"/>
          </p:cNvSpPr>
          <p:nvPr>
            <p:ph type="title"/>
          </p:nvPr>
        </p:nvSpPr>
        <p:spPr/>
        <p:txBody>
          <a:bodyPr/>
          <a:lstStyle/>
          <a:p>
            <a:endParaRPr lang="es-CO"/>
          </a:p>
        </p:txBody>
      </p:sp>
      <p:pic>
        <p:nvPicPr>
          <p:cNvPr id="50" name="Marcador de contenido 49"/>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9078" y="205284"/>
            <a:ext cx="2386218" cy="3024336"/>
          </a:xfrm>
        </p:spPr>
      </p:pic>
      <p:pic>
        <p:nvPicPr>
          <p:cNvPr id="51" name="Marcador de contenido 50"/>
          <p:cNvPicPr>
            <a:picLocks noGrp="1" noChangeAspect="1"/>
          </p:cNvPicPr>
          <p:nvPr>
            <p:ph sz="half" idx="3"/>
          </p:nvPr>
        </p:nvPicPr>
        <p:blipFill>
          <a:blip r:embed="rId3" cstate="print">
            <a:extLst>
              <a:ext uri="{28A0092B-C50C-407E-A947-70E740481C1C}">
                <a14:useLocalDpi xmlns:a14="http://schemas.microsoft.com/office/drawing/2010/main" val="0"/>
              </a:ext>
            </a:extLst>
          </a:blip>
          <a:stretch>
            <a:fillRect/>
          </a:stretch>
        </p:blipFill>
        <p:spPr>
          <a:xfrm>
            <a:off x="2865296" y="205284"/>
            <a:ext cx="2510325" cy="2952328"/>
          </a:xfrm>
        </p:spPr>
      </p:pic>
      <p:sp>
        <p:nvSpPr>
          <p:cNvPr id="34" name="object 34"/>
          <p:cNvSpPr/>
          <p:nvPr/>
        </p:nvSpPr>
        <p:spPr>
          <a:xfrm>
            <a:off x="325107" y="4"/>
            <a:ext cx="5198383" cy="3290888"/>
          </a:xfrm>
          <a:custGeom>
            <a:avLst/>
            <a:gdLst/>
            <a:ahLst/>
            <a:cxnLst/>
            <a:rect l="l" t="t" r="r" b="b"/>
            <a:pathLst>
              <a:path w="16249650" h="10287000">
                <a:moveTo>
                  <a:pt x="19050" y="0"/>
                </a:moveTo>
                <a:lnTo>
                  <a:pt x="0" y="0"/>
                </a:lnTo>
                <a:lnTo>
                  <a:pt x="0" y="10286987"/>
                </a:lnTo>
                <a:lnTo>
                  <a:pt x="19050" y="10286987"/>
                </a:lnTo>
                <a:lnTo>
                  <a:pt x="19050" y="0"/>
                </a:lnTo>
                <a:close/>
              </a:path>
              <a:path w="16249650" h="10287000">
                <a:moveTo>
                  <a:pt x="16249650" y="0"/>
                </a:moveTo>
                <a:lnTo>
                  <a:pt x="16230600" y="0"/>
                </a:lnTo>
                <a:lnTo>
                  <a:pt x="16230600" y="10286987"/>
                </a:lnTo>
                <a:lnTo>
                  <a:pt x="16249650" y="10286987"/>
                </a:lnTo>
                <a:lnTo>
                  <a:pt x="16249650" y="0"/>
                </a:lnTo>
                <a:close/>
              </a:path>
            </a:pathLst>
          </a:custGeom>
          <a:solidFill>
            <a:srgbClr val="4159BA"/>
          </a:solidFill>
        </p:spPr>
        <p:txBody>
          <a:bodyPr wrap="square" lIns="0" tIns="0" rIns="0" bIns="0" rtlCol="0"/>
          <a:lstStyle/>
          <a:p>
            <a:pPr defTabSz="292517"/>
            <a:endParaRPr sz="576">
              <a:solidFill>
                <a:prstClr val="black"/>
              </a:solidFill>
            </a:endParaRPr>
          </a:p>
        </p:txBody>
      </p:sp>
      <p:sp>
        <p:nvSpPr>
          <p:cNvPr id="35" name="object 35"/>
          <p:cNvSpPr txBox="1"/>
          <p:nvPr/>
        </p:nvSpPr>
        <p:spPr>
          <a:xfrm>
            <a:off x="121609" y="434444"/>
            <a:ext cx="76944" cy="286835"/>
          </a:xfrm>
          <a:prstGeom prst="rect">
            <a:avLst/>
          </a:prstGeom>
        </p:spPr>
        <p:txBody>
          <a:bodyPr vert="vert270" wrap="square" lIns="0" tIns="0" rIns="0" bIns="0" rtlCol="0">
            <a:spAutoFit/>
          </a:bodyPr>
          <a:lstStyle/>
          <a:p>
            <a:pPr marL="4063" defTabSz="292517">
              <a:lnSpc>
                <a:spcPts val="622"/>
              </a:lnSpc>
            </a:pPr>
            <a:r>
              <a:rPr sz="528" spc="128" dirty="0">
                <a:solidFill>
                  <a:srgbClr val="4159BA"/>
                </a:solidFill>
                <a:latin typeface="Trebuchet MS"/>
                <a:cs typeface="Trebuchet MS"/>
              </a:rPr>
              <a:t>CASO</a:t>
            </a:r>
            <a:r>
              <a:rPr sz="528" spc="93" dirty="0">
                <a:solidFill>
                  <a:srgbClr val="4159BA"/>
                </a:solidFill>
                <a:latin typeface="Trebuchet MS"/>
                <a:cs typeface="Trebuchet MS"/>
              </a:rPr>
              <a:t> </a:t>
            </a:r>
            <a:r>
              <a:rPr sz="528" spc="-117" dirty="0">
                <a:solidFill>
                  <a:srgbClr val="4159BA"/>
                </a:solidFill>
                <a:latin typeface="Trebuchet MS"/>
                <a:cs typeface="Trebuchet MS"/>
              </a:rPr>
              <a:t>1</a:t>
            </a:r>
            <a:endParaRPr sz="528">
              <a:solidFill>
                <a:prstClr val="black"/>
              </a:solidFill>
              <a:latin typeface="Trebuchet MS"/>
              <a:cs typeface="Trebuchet MS"/>
            </a:endParaRPr>
          </a:p>
        </p:txBody>
      </p:sp>
    </p:spTree>
    <p:extLst>
      <p:ext uri="{BB962C8B-B14F-4D97-AF65-F5344CB8AC3E}">
        <p14:creationId xmlns:p14="http://schemas.microsoft.com/office/powerpoint/2010/main" val="2099263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874B8-7968-DC13-B9BD-C798A9E14060}"/>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9BBDE18B-BA1B-382B-10C0-C973445F17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2065F4B1-879E-F191-7F43-EA6BBE687000}"/>
              </a:ext>
            </a:extLst>
          </p:cNvPr>
          <p:cNvSpPr>
            <a:spLocks noGrp="1"/>
          </p:cNvSpPr>
          <p:nvPr>
            <p:ph type="ctrTitle"/>
          </p:nvPr>
        </p:nvSpPr>
        <p:spPr>
          <a:xfrm>
            <a:off x="839118" y="205284"/>
            <a:ext cx="4608512" cy="504056"/>
          </a:xfrm>
        </p:spPr>
        <p:txBody>
          <a:bodyPr>
            <a:noAutofit/>
          </a:bodyPr>
          <a:lstStyle/>
          <a:p>
            <a:r>
              <a:rPr lang="es-ES" sz="2000" dirty="0"/>
              <a:t>Momento 3: Encuentro y seguimiento</a:t>
            </a:r>
            <a:endParaRPr lang="es-CO" sz="2000" dirty="0">
              <a:latin typeface="Candara" pitchFamily="34" charset="0"/>
            </a:endParaRPr>
          </a:p>
        </p:txBody>
      </p:sp>
      <p:sp>
        <p:nvSpPr>
          <p:cNvPr id="3" name="2 Subtítulo">
            <a:extLst>
              <a:ext uri="{FF2B5EF4-FFF2-40B4-BE49-F238E27FC236}">
                <a16:creationId xmlns:a16="http://schemas.microsoft.com/office/drawing/2014/main" id="{03B18F45-7FFC-A5B1-B50F-BC0583621AE5}"/>
              </a:ext>
            </a:extLst>
          </p:cNvPr>
          <p:cNvSpPr>
            <a:spLocks noGrp="1"/>
          </p:cNvSpPr>
          <p:nvPr>
            <p:ph type="subTitle" idx="1"/>
          </p:nvPr>
        </p:nvSpPr>
        <p:spPr>
          <a:xfrm>
            <a:off x="839118" y="997372"/>
            <a:ext cx="4608512" cy="1800200"/>
          </a:xfrm>
        </p:spPr>
        <p:txBody>
          <a:bodyPr>
            <a:normAutofit/>
          </a:bodyPr>
          <a:lstStyle/>
          <a:p>
            <a:pPr algn="just"/>
            <a:r>
              <a:rPr lang="es-MX" sz="1100" b="1" dirty="0">
                <a:solidFill>
                  <a:srgbClr val="582808"/>
                </a:solidFill>
                <a:effectLst>
                  <a:outerShdw blurRad="38100" dist="38100" dir="2700000" algn="tl">
                    <a:srgbClr val="000000">
                      <a:alpha val="43137"/>
                    </a:srgbClr>
                  </a:outerShdw>
                </a:effectLst>
                <a:latin typeface="Book Antiqua" panose="02040602050305030304" pitchFamily="18" charset="0"/>
              </a:rPr>
              <a:t>Objetivo: </a:t>
            </a:r>
            <a:r>
              <a:rPr lang="es-MX" sz="1100" dirty="0">
                <a:solidFill>
                  <a:srgbClr val="582808"/>
                </a:solidFill>
                <a:latin typeface="Book Antiqua" panose="02040602050305030304" pitchFamily="18" charset="0"/>
              </a:rPr>
              <a:t>Promover el encuentro entre las partes del proceso restaurativo, de forma directa o indirecta, según se requiera en el caso concreto. Igualmente, promover un acuerdo restaurativo con obligaciones y compromisos que atiendan sus necesidades e intereses.</a:t>
            </a:r>
            <a:r>
              <a:rPr lang="es-MX" sz="1100" b="1" dirty="0">
                <a:solidFill>
                  <a:srgbClr val="582808"/>
                </a:solidFill>
                <a:effectLst>
                  <a:outerShdw blurRad="38100" dist="38100" dir="2700000" algn="tl">
                    <a:srgbClr val="000000">
                      <a:alpha val="43137"/>
                    </a:srgbClr>
                  </a:outerShdw>
                </a:effectLst>
                <a:latin typeface="Book Antiqua" panose="02040602050305030304" pitchFamily="18" charset="0"/>
              </a:rPr>
              <a:t> </a:t>
            </a:r>
            <a:endParaRPr lang="es-ES" sz="1100" b="1" dirty="0">
              <a:solidFill>
                <a:srgbClr val="582808"/>
              </a:solidFill>
              <a:effectLst>
                <a:outerShdw blurRad="38100" dist="38100" dir="2700000" algn="tl">
                  <a:srgbClr val="000000">
                    <a:alpha val="43137"/>
                  </a:srgbClr>
                </a:outerShdw>
              </a:effectLst>
              <a:latin typeface="Book Antiqua" panose="02040602050305030304" pitchFamily="18" charset="0"/>
            </a:endParaRPr>
          </a:p>
          <a:p>
            <a:r>
              <a:rPr lang="es-MX" sz="1100" b="1" i="1" dirty="0">
                <a:solidFill>
                  <a:schemeClr val="tx1"/>
                </a:solidFill>
                <a:latin typeface="Candara" pitchFamily="34" charset="0"/>
              </a:rPr>
              <a:t>Primeras Consideraciones</a:t>
            </a:r>
          </a:p>
          <a:p>
            <a:pPr algn="just"/>
            <a:r>
              <a:rPr lang="es-CO" sz="1100" dirty="0">
                <a:solidFill>
                  <a:srgbClr val="582808"/>
                </a:solidFill>
                <a:effectLst>
                  <a:outerShdw blurRad="38100" dist="38100" dir="2700000" algn="tl">
                    <a:srgbClr val="000000">
                      <a:alpha val="43137"/>
                    </a:srgbClr>
                  </a:outerShdw>
                </a:effectLst>
                <a:latin typeface="Book Antiqua" panose="02040602050305030304" pitchFamily="18" charset="0"/>
              </a:rPr>
              <a:t>El encuentro es voluntario</a:t>
            </a:r>
          </a:p>
          <a:p>
            <a:pPr algn="just"/>
            <a:r>
              <a:rPr lang="es-MX" sz="1100" dirty="0">
                <a:solidFill>
                  <a:srgbClr val="582808"/>
                </a:solidFill>
                <a:effectLst>
                  <a:outerShdw blurRad="38100" dist="38100" dir="2700000" algn="tl">
                    <a:srgbClr val="000000">
                      <a:alpha val="43137"/>
                    </a:srgbClr>
                  </a:outerShdw>
                </a:effectLst>
                <a:latin typeface="Book Antiqua" panose="02040602050305030304" pitchFamily="18" charset="0"/>
              </a:rPr>
              <a:t>Todas las PR formales exigen planeación, organización y articulación. </a:t>
            </a:r>
          </a:p>
          <a:p>
            <a:pPr algn="just"/>
            <a:r>
              <a:rPr lang="es-MX" sz="1100" dirty="0">
                <a:solidFill>
                  <a:srgbClr val="582808"/>
                </a:solidFill>
                <a:effectLst>
                  <a:outerShdw blurRad="38100" dist="38100" dir="2700000" algn="tl">
                    <a:srgbClr val="000000">
                      <a:alpha val="43137"/>
                    </a:srgbClr>
                  </a:outerShdw>
                </a:effectLst>
                <a:latin typeface="Book Antiqua" panose="02040602050305030304" pitchFamily="18" charset="0"/>
              </a:rPr>
              <a:t>Improvisar mayor riesgo de situaciones inesperadas </a:t>
            </a:r>
            <a:endParaRPr lang="es-CO" sz="1100" dirty="0">
              <a:solidFill>
                <a:srgbClr val="582808"/>
              </a:solidFill>
              <a:effectLst>
                <a:outerShdw blurRad="38100" dist="38100" dir="2700000" algn="tl">
                  <a:srgbClr val="000000">
                    <a:alpha val="43137"/>
                  </a:srgbClr>
                </a:outerShdw>
              </a:effectLst>
              <a:latin typeface="Book Antiqua" panose="02040602050305030304" pitchFamily="18" charset="0"/>
            </a:endParaRP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352517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ABE32-8228-3EF2-737E-A7248F8D96C8}"/>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E07E2F02-A61A-FD6F-E3A2-7F6762037A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578A59DD-5C8A-0B16-6B81-A01DCD1016DD}"/>
              </a:ext>
            </a:extLst>
          </p:cNvPr>
          <p:cNvSpPr>
            <a:spLocks noGrp="1"/>
          </p:cNvSpPr>
          <p:nvPr>
            <p:ph type="ctrTitle"/>
          </p:nvPr>
        </p:nvSpPr>
        <p:spPr>
          <a:xfrm>
            <a:off x="839118" y="205284"/>
            <a:ext cx="4608512" cy="288032"/>
          </a:xfrm>
        </p:spPr>
        <p:txBody>
          <a:bodyPr>
            <a:noAutofit/>
          </a:bodyPr>
          <a:lstStyle/>
          <a:p>
            <a:r>
              <a:rPr lang="es-ES" sz="2000" dirty="0"/>
              <a:t>Momento 3: Encuentro y seguimiento</a:t>
            </a:r>
            <a:endParaRPr lang="es-CO" sz="2000" dirty="0">
              <a:latin typeface="Candara" pitchFamily="34" charset="0"/>
            </a:endParaRPr>
          </a:p>
        </p:txBody>
      </p:sp>
      <p:sp>
        <p:nvSpPr>
          <p:cNvPr id="3" name="2 Subtítulo">
            <a:extLst>
              <a:ext uri="{FF2B5EF4-FFF2-40B4-BE49-F238E27FC236}">
                <a16:creationId xmlns:a16="http://schemas.microsoft.com/office/drawing/2014/main" id="{17E69995-1B71-ECFC-F60D-AE9672C7CE62}"/>
              </a:ext>
            </a:extLst>
          </p:cNvPr>
          <p:cNvSpPr>
            <a:spLocks noGrp="1"/>
          </p:cNvSpPr>
          <p:nvPr>
            <p:ph type="subTitle" idx="1"/>
          </p:nvPr>
        </p:nvSpPr>
        <p:spPr>
          <a:xfrm>
            <a:off x="839118" y="565324"/>
            <a:ext cx="4608512" cy="2232248"/>
          </a:xfrm>
        </p:spPr>
        <p:txBody>
          <a:bodyPr>
            <a:normAutofit/>
          </a:bodyPr>
          <a:lstStyle/>
          <a:p>
            <a:pPr algn="just"/>
            <a:r>
              <a:rPr lang="es-CO" sz="1000" b="1" dirty="0">
                <a:solidFill>
                  <a:schemeClr val="tx1"/>
                </a:solidFill>
                <a:latin typeface="Candara" pitchFamily="34" charset="0"/>
              </a:rPr>
              <a:t>Esquema general de practicas restaurativas formales:</a:t>
            </a:r>
            <a:r>
              <a:rPr lang="es-CO" sz="1000" dirty="0">
                <a:solidFill>
                  <a:schemeClr val="tx1"/>
                </a:solidFill>
                <a:latin typeface="Candara" pitchFamily="34" charset="0"/>
              </a:rPr>
              <a:t> El encuentro</a:t>
            </a:r>
          </a:p>
          <a:p>
            <a:pPr marL="171450" indent="-171450" algn="just">
              <a:buFont typeface="Arial" panose="020B0604020202020204" pitchFamily="34" charset="0"/>
              <a:buChar char="•"/>
            </a:pPr>
            <a:r>
              <a:rPr lang="es-MX" sz="1000" dirty="0">
                <a:solidFill>
                  <a:schemeClr val="tx1"/>
                </a:solidFill>
                <a:latin typeface="Candara" pitchFamily="34" charset="0"/>
              </a:rPr>
              <a:t>Generar clima tranquilo y seguro para facilitar el diálogo e interacción</a:t>
            </a:r>
          </a:p>
          <a:p>
            <a:pPr marL="171450" indent="-171450" algn="just">
              <a:buFont typeface="Arial" panose="020B0604020202020204" pitchFamily="34" charset="0"/>
              <a:buChar char="•"/>
            </a:pPr>
            <a:r>
              <a:rPr lang="es-MX" sz="1000" dirty="0">
                <a:solidFill>
                  <a:schemeClr val="tx1"/>
                </a:solidFill>
                <a:latin typeface="Candara" pitchFamily="34" charset="0"/>
              </a:rPr>
              <a:t>Bienvenida, objetivo y alcance, verificar participación voluntaria, presentación facilitador y partes</a:t>
            </a:r>
          </a:p>
          <a:p>
            <a:pPr marL="171450" indent="-171450" algn="just">
              <a:buFont typeface="Arial" panose="020B0604020202020204" pitchFamily="34" charset="0"/>
              <a:buChar char="•"/>
            </a:pPr>
            <a:r>
              <a:rPr lang="es-MX" sz="1000" dirty="0">
                <a:solidFill>
                  <a:schemeClr val="tx1"/>
                </a:solidFill>
                <a:latin typeface="Candara" pitchFamily="34" charset="0"/>
              </a:rPr>
              <a:t>Reglas y códigos: respeto, escucha, colaboración, anticipar emociones</a:t>
            </a:r>
          </a:p>
          <a:p>
            <a:pPr marL="171450" indent="-171450" algn="just">
              <a:buFont typeface="Arial" panose="020B0604020202020204" pitchFamily="34" charset="0"/>
              <a:buChar char="•"/>
            </a:pPr>
            <a:r>
              <a:rPr lang="es-MX" sz="1000" dirty="0">
                <a:solidFill>
                  <a:schemeClr val="tx1"/>
                </a:solidFill>
                <a:latin typeface="Candara" pitchFamily="34" charset="0"/>
              </a:rPr>
              <a:t>Escuchar individualmente a las partes sobre precepción de los hechos </a:t>
            </a:r>
          </a:p>
          <a:p>
            <a:pPr marL="171450" indent="-171450" algn="just">
              <a:buFont typeface="Arial" panose="020B0604020202020204" pitchFamily="34" charset="0"/>
              <a:buChar char="•"/>
            </a:pPr>
            <a:r>
              <a:rPr lang="es-MX" sz="1000" dirty="0">
                <a:solidFill>
                  <a:schemeClr val="tx1"/>
                </a:solidFill>
                <a:latin typeface="Candara" pitchFamily="34" charset="0"/>
              </a:rPr>
              <a:t>Tipología informales para promover el diálogo</a:t>
            </a:r>
          </a:p>
          <a:p>
            <a:pPr marL="171450" indent="-171450" algn="just">
              <a:buFont typeface="Arial" panose="020B0604020202020204" pitchFamily="34" charset="0"/>
              <a:buChar char="•"/>
            </a:pPr>
            <a:r>
              <a:rPr lang="es-MX" sz="1000" dirty="0">
                <a:solidFill>
                  <a:schemeClr val="tx1"/>
                </a:solidFill>
                <a:latin typeface="Candara" pitchFamily="34" charset="0"/>
              </a:rPr>
              <a:t>Expresar como han sido afectados</a:t>
            </a:r>
          </a:p>
          <a:p>
            <a:pPr marL="171450" indent="-171450" algn="just">
              <a:buFont typeface="Arial" panose="020B0604020202020204" pitchFamily="34" charset="0"/>
              <a:buChar char="•"/>
            </a:pPr>
            <a:r>
              <a:rPr lang="es-MX" sz="1000" dirty="0">
                <a:solidFill>
                  <a:schemeClr val="tx1"/>
                </a:solidFill>
                <a:latin typeface="Candara" pitchFamily="34" charset="0"/>
              </a:rPr>
              <a:t>Posibilidades de reparación</a:t>
            </a:r>
          </a:p>
          <a:p>
            <a:r>
              <a:rPr lang="es-MX" sz="1000" b="1" dirty="0">
                <a:solidFill>
                  <a:schemeClr val="tx1"/>
                </a:solidFill>
                <a:latin typeface="Candara" pitchFamily="34" charset="0"/>
              </a:rPr>
              <a:t>El facilitador debe tener en cuenta:</a:t>
            </a:r>
          </a:p>
          <a:p>
            <a:pPr marL="171450" indent="-171450" algn="just">
              <a:buFont typeface="Arial" panose="020B0604020202020204" pitchFamily="34" charset="0"/>
              <a:buChar char="•"/>
            </a:pPr>
            <a:r>
              <a:rPr lang="es-MX" sz="1000" dirty="0">
                <a:solidFill>
                  <a:schemeClr val="tx1"/>
                </a:solidFill>
                <a:latin typeface="Candara" pitchFamily="34" charset="0"/>
              </a:rPr>
              <a:t>Mantener enfoque</a:t>
            </a:r>
          </a:p>
          <a:p>
            <a:pPr marL="171450" indent="-171450" algn="just">
              <a:buFont typeface="Arial" panose="020B0604020202020204" pitchFamily="34" charset="0"/>
              <a:buChar char="•"/>
            </a:pPr>
            <a:r>
              <a:rPr lang="es-MX" sz="1000" dirty="0">
                <a:solidFill>
                  <a:schemeClr val="tx1"/>
                </a:solidFill>
                <a:latin typeface="Candara" pitchFamily="34" charset="0"/>
              </a:rPr>
              <a:t>Estar atento a situaciones y comentarios</a:t>
            </a:r>
            <a:endParaRPr lang="es-CO" sz="1000" dirty="0">
              <a:solidFill>
                <a:schemeClr val="tx1"/>
              </a:solidFill>
              <a:latin typeface="Candara" pitchFamily="34" charset="0"/>
            </a:endParaRPr>
          </a:p>
          <a:p>
            <a:pPr algn="just"/>
            <a:endParaRPr lang="es-CO" sz="1200" i="1" dirty="0">
              <a:solidFill>
                <a:schemeClr val="tx1"/>
              </a:solidFill>
              <a:latin typeface="Candara" pitchFamily="34" charset="0"/>
            </a:endParaRPr>
          </a:p>
        </p:txBody>
      </p:sp>
    </p:spTree>
    <p:extLst>
      <p:ext uri="{BB962C8B-B14F-4D97-AF65-F5344CB8AC3E}">
        <p14:creationId xmlns:p14="http://schemas.microsoft.com/office/powerpoint/2010/main" val="206650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4A9FF-A189-3EF4-E8CB-38C7E619987C}"/>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9735165E-D26B-FB82-D5ED-BA5D783FA5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4756"/>
            <a:ext cx="5850468" cy="3290888"/>
          </a:xfrm>
          <a:prstGeom prst="rect">
            <a:avLst/>
          </a:prstGeom>
        </p:spPr>
      </p:pic>
      <p:sp>
        <p:nvSpPr>
          <p:cNvPr id="2" name="1 Título">
            <a:extLst>
              <a:ext uri="{FF2B5EF4-FFF2-40B4-BE49-F238E27FC236}">
                <a16:creationId xmlns:a16="http://schemas.microsoft.com/office/drawing/2014/main" id="{7B05EC5C-8A56-A235-6BEE-8315B37056F7}"/>
              </a:ext>
            </a:extLst>
          </p:cNvPr>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sp>
        <p:nvSpPr>
          <p:cNvPr id="3" name="2 Subtítulo">
            <a:extLst>
              <a:ext uri="{FF2B5EF4-FFF2-40B4-BE49-F238E27FC236}">
                <a16:creationId xmlns:a16="http://schemas.microsoft.com/office/drawing/2014/main" id="{1AB5F96C-A4BD-7D8F-349D-708FB63DD455}"/>
              </a:ext>
            </a:extLst>
          </p:cNvPr>
          <p:cNvSpPr>
            <a:spLocks noGrp="1"/>
          </p:cNvSpPr>
          <p:nvPr>
            <p:ph type="body" sz="half" idx="2"/>
          </p:nvPr>
        </p:nvSpPr>
        <p:spPr/>
        <p:txBody>
          <a:bodyPr>
            <a:normAutofit fontScale="85000" lnSpcReduction="20000"/>
          </a:bodyPr>
          <a:lstStyle/>
          <a:p>
            <a:pPr algn="just"/>
            <a:endParaRPr lang="es-CO" sz="1400" i="1" dirty="0">
              <a:solidFill>
                <a:schemeClr val="tx1"/>
              </a:solidFill>
              <a:latin typeface="Candara" pitchFamily="34" charset="0"/>
            </a:endParaRPr>
          </a:p>
          <a:p>
            <a:pPr marL="0" indent="0" algn="just">
              <a:buNone/>
            </a:pPr>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pic>
        <p:nvPicPr>
          <p:cNvPr id="8" name="Marcador de posición de imagen 7">
            <a:extLst>
              <a:ext uri="{FF2B5EF4-FFF2-40B4-BE49-F238E27FC236}">
                <a16:creationId xmlns:a16="http://schemas.microsoft.com/office/drawing/2014/main" id="{2AA5A208-DFFF-C55A-ACE0-2A636325C6A4}"/>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2605" b="12605"/>
          <a:stretch>
            <a:fillRect/>
          </a:stretch>
        </p:blipFill>
        <p:spPr>
          <a:xfrm>
            <a:off x="839118" y="294047"/>
            <a:ext cx="4536504" cy="2359509"/>
          </a:xfrm>
        </p:spPr>
      </p:pic>
    </p:spTree>
    <p:extLst>
      <p:ext uri="{BB962C8B-B14F-4D97-AF65-F5344CB8AC3E}">
        <p14:creationId xmlns:p14="http://schemas.microsoft.com/office/powerpoint/2010/main" val="2134618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087F0-D9D8-3F1D-F674-4F8010BEE318}"/>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09500269-ADBD-2231-816A-61258AAE8A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7AFD072D-DC3E-0837-701F-51EA8176FE0B}"/>
              </a:ext>
            </a:extLst>
          </p:cNvPr>
          <p:cNvSpPr>
            <a:spLocks noGrp="1"/>
          </p:cNvSpPr>
          <p:nvPr>
            <p:ph type="ctrTitle"/>
          </p:nvPr>
        </p:nvSpPr>
        <p:spPr>
          <a:xfrm>
            <a:off x="839118" y="205284"/>
            <a:ext cx="4608512" cy="288032"/>
          </a:xfrm>
        </p:spPr>
        <p:txBody>
          <a:bodyPr>
            <a:noAutofit/>
          </a:bodyPr>
          <a:lstStyle/>
          <a:p>
            <a:r>
              <a:rPr lang="es-ES" sz="2000" dirty="0"/>
              <a:t>Momento 3: Encuentro y seguimiento</a:t>
            </a:r>
            <a:endParaRPr lang="es-CO" sz="2000" dirty="0">
              <a:latin typeface="Candara" pitchFamily="34" charset="0"/>
            </a:endParaRPr>
          </a:p>
        </p:txBody>
      </p:sp>
      <p:sp>
        <p:nvSpPr>
          <p:cNvPr id="3" name="2 Subtítulo">
            <a:extLst>
              <a:ext uri="{FF2B5EF4-FFF2-40B4-BE49-F238E27FC236}">
                <a16:creationId xmlns:a16="http://schemas.microsoft.com/office/drawing/2014/main" id="{FD5AD0EA-5764-7E9D-5FBC-ED98313F3651}"/>
              </a:ext>
            </a:extLst>
          </p:cNvPr>
          <p:cNvSpPr>
            <a:spLocks noGrp="1"/>
          </p:cNvSpPr>
          <p:nvPr>
            <p:ph type="subTitle" idx="1"/>
          </p:nvPr>
        </p:nvSpPr>
        <p:spPr>
          <a:xfrm>
            <a:off x="839118" y="565324"/>
            <a:ext cx="4608512" cy="2232248"/>
          </a:xfrm>
        </p:spPr>
        <p:txBody>
          <a:bodyPr>
            <a:noAutofit/>
          </a:bodyPr>
          <a:lstStyle/>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Se les da la palabra: al ofensor, para que exprese lo que pasó, qué ha sucedido después del hecho y qué puede hacer para corregir las cosas; a la víctima, para que exprese qué sintió, qué daño sufrió y cómo podría ser reparada. Se procede también con las demás partes. </a:t>
            </a:r>
          </a:p>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El facilitador señala puntos de coincidencia, refuerza aspectos positivos e indaga con todos posibles soluciones o alternativas para reparación del daño. 	</a:t>
            </a:r>
          </a:p>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Promover acuerdos que atiendan a las necesidades de las partes. </a:t>
            </a:r>
          </a:p>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Consignar información y resultados en el anexo historia de atención.</a:t>
            </a:r>
          </a:p>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El operador elabora acta para aprobación y firma por las partes y en la cual se consignen estas decisiones, compromisos responsables y tiempos para su cumplimiento. </a:t>
            </a:r>
          </a:p>
          <a:p>
            <a:pPr marL="285750" indent="-285750" algn="just">
              <a:buFont typeface="Arial" panose="020B0604020202020204" pitchFamily="34" charset="0"/>
              <a:buChar char="•"/>
            </a:pPr>
            <a:r>
              <a:rPr lang="es-ES" sz="1000" dirty="0">
                <a:solidFill>
                  <a:srgbClr val="000000"/>
                </a:solidFill>
                <a:latin typeface="Arial" panose="020B0604020202020204" pitchFamily="34" charset="0"/>
                <a:cs typeface="Arial" panose="020B0604020202020204" pitchFamily="34" charset="0"/>
              </a:rPr>
              <a:t>Se proyecta el seguimiento a estos acuerdos de reparación.</a:t>
            </a:r>
            <a:endParaRPr lang="es-CO" sz="10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1490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EA8C6-A4E4-BCAD-C459-372C19E167E8}"/>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E82F961D-658F-B886-B223-C4A70C381D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D48C3966-0F34-0A1B-08BB-6BB953AA1F5A}"/>
              </a:ext>
            </a:extLst>
          </p:cNvPr>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sp>
        <p:nvSpPr>
          <p:cNvPr id="3" name="2 Subtítulo">
            <a:extLst>
              <a:ext uri="{FF2B5EF4-FFF2-40B4-BE49-F238E27FC236}">
                <a16:creationId xmlns:a16="http://schemas.microsoft.com/office/drawing/2014/main" id="{0CA30A5F-03B7-84CA-BAB4-B60F1E99E31A}"/>
              </a:ext>
            </a:extLst>
          </p:cNvPr>
          <p:cNvSpPr>
            <a:spLocks noGrp="1"/>
          </p:cNvSpPr>
          <p:nvPr>
            <p:ph type="body" idx="1"/>
          </p:nvPr>
        </p:nvSpPr>
        <p:spPr/>
        <p:txBody>
          <a:bodyPr>
            <a:normAutofit fontScale="62500" lnSpcReduction="20000"/>
          </a:bodyPr>
          <a:lstStyle/>
          <a:p>
            <a:pPr algn="just"/>
            <a:endParaRPr lang="es-CO" sz="1400" i="1" dirty="0">
              <a:solidFill>
                <a:schemeClr val="tx1"/>
              </a:solidFill>
              <a:latin typeface="Candara" pitchFamily="34" charset="0"/>
            </a:endParaRPr>
          </a:p>
          <a:p>
            <a:pPr algn="just"/>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sp>
        <p:nvSpPr>
          <p:cNvPr id="6" name="Marcador de texto 5">
            <a:extLst>
              <a:ext uri="{FF2B5EF4-FFF2-40B4-BE49-F238E27FC236}">
                <a16:creationId xmlns:a16="http://schemas.microsoft.com/office/drawing/2014/main" id="{9E419066-6746-2C8F-7E25-753CDC5F93ED}"/>
              </a:ext>
            </a:extLst>
          </p:cNvPr>
          <p:cNvSpPr>
            <a:spLocks noGrp="1"/>
          </p:cNvSpPr>
          <p:nvPr>
            <p:ph type="body" sz="quarter" idx="3"/>
          </p:nvPr>
        </p:nvSpPr>
        <p:spPr/>
        <p:txBody>
          <a:bodyPr/>
          <a:lstStyle/>
          <a:p>
            <a:endParaRPr lang="es-CO"/>
          </a:p>
        </p:txBody>
      </p:sp>
      <p:pic>
        <p:nvPicPr>
          <p:cNvPr id="13" name="Marcador de contenido 12">
            <a:extLst>
              <a:ext uri="{FF2B5EF4-FFF2-40B4-BE49-F238E27FC236}">
                <a16:creationId xmlns:a16="http://schemas.microsoft.com/office/drawing/2014/main" id="{EEAF6563-D3EB-97AE-9D0D-C1C56F99998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8712" y="421308"/>
            <a:ext cx="2338638" cy="2132939"/>
          </a:xfrm>
        </p:spPr>
      </p:pic>
      <p:pic>
        <p:nvPicPr>
          <p:cNvPr id="19" name="Marcador de contenido 18">
            <a:extLst>
              <a:ext uri="{FF2B5EF4-FFF2-40B4-BE49-F238E27FC236}">
                <a16:creationId xmlns:a16="http://schemas.microsoft.com/office/drawing/2014/main" id="{359682C6-7C1E-057D-0E61-7981571A5A08}"/>
              </a:ext>
            </a:extLst>
          </p:cNvPr>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2973388" y="421308"/>
            <a:ext cx="2589212" cy="2132939"/>
          </a:xfrm>
        </p:spPr>
      </p:pic>
    </p:spTree>
    <p:extLst>
      <p:ext uri="{BB962C8B-B14F-4D97-AF65-F5344CB8AC3E}">
        <p14:creationId xmlns:p14="http://schemas.microsoft.com/office/powerpoint/2010/main" val="3189040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10972-91CE-F1BF-2346-2329A6697D8E}"/>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FF713462-A506-1FF0-4F8B-C72559227C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6" y="0"/>
            <a:ext cx="5850468" cy="3290888"/>
          </a:xfrm>
          <a:prstGeom prst="rect">
            <a:avLst/>
          </a:prstGeom>
        </p:spPr>
      </p:pic>
      <p:sp>
        <p:nvSpPr>
          <p:cNvPr id="2" name="1 Título">
            <a:extLst>
              <a:ext uri="{FF2B5EF4-FFF2-40B4-BE49-F238E27FC236}">
                <a16:creationId xmlns:a16="http://schemas.microsoft.com/office/drawing/2014/main" id="{2DF244C0-45CC-D679-68C7-32D299B65894}"/>
              </a:ext>
            </a:extLst>
          </p:cNvPr>
          <p:cNvSpPr>
            <a:spLocks noGrp="1"/>
          </p:cNvSpPr>
          <p:nvPr>
            <p:ph type="ctrTitle"/>
          </p:nvPr>
        </p:nvSpPr>
        <p:spPr>
          <a:xfrm>
            <a:off x="839118" y="205284"/>
            <a:ext cx="4608512" cy="504056"/>
          </a:xfrm>
        </p:spPr>
        <p:txBody>
          <a:bodyPr>
            <a:noAutofit/>
          </a:bodyPr>
          <a:lstStyle/>
          <a:p>
            <a:r>
              <a:rPr lang="es-ES" sz="2000" dirty="0"/>
              <a:t>Momento 3: Encuentro y seguimiento</a:t>
            </a:r>
            <a:endParaRPr lang="es-CO" sz="2000" dirty="0">
              <a:latin typeface="Candara" pitchFamily="34" charset="0"/>
            </a:endParaRPr>
          </a:p>
        </p:txBody>
      </p:sp>
      <p:sp>
        <p:nvSpPr>
          <p:cNvPr id="3" name="2 Subtítulo">
            <a:extLst>
              <a:ext uri="{FF2B5EF4-FFF2-40B4-BE49-F238E27FC236}">
                <a16:creationId xmlns:a16="http://schemas.microsoft.com/office/drawing/2014/main" id="{4BD67989-C157-2275-7971-B67D796CE611}"/>
              </a:ext>
            </a:extLst>
          </p:cNvPr>
          <p:cNvSpPr>
            <a:spLocks noGrp="1"/>
          </p:cNvSpPr>
          <p:nvPr>
            <p:ph type="subTitle" idx="1"/>
          </p:nvPr>
        </p:nvSpPr>
        <p:spPr>
          <a:xfrm>
            <a:off x="839118" y="709340"/>
            <a:ext cx="4608512" cy="2304256"/>
          </a:xfrm>
        </p:spPr>
        <p:txBody>
          <a:bodyPr>
            <a:normAutofit fontScale="70000" lnSpcReduction="20000"/>
          </a:bodyPr>
          <a:lstStyle/>
          <a:p>
            <a:pPr algn="just"/>
            <a:r>
              <a:rPr lang="es-MX" sz="1300" b="1" dirty="0">
                <a:solidFill>
                  <a:srgbClr val="582808"/>
                </a:solidFill>
                <a:latin typeface="Book Antiqua" panose="02040602050305030304" pitchFamily="18" charset="0"/>
              </a:rPr>
              <a:t>En el seguimiento:</a:t>
            </a:r>
          </a:p>
          <a:p>
            <a:pPr marL="285750" indent="-285750" algn="just">
              <a:buFont typeface="Arial" panose="020B0604020202020204" pitchFamily="34" charset="0"/>
              <a:buChar char="•"/>
            </a:pPr>
            <a:r>
              <a:rPr lang="es-MX" sz="1300" i="1" dirty="0">
                <a:solidFill>
                  <a:schemeClr val="tx1"/>
                </a:solidFill>
                <a:latin typeface="Candara" pitchFamily="34" charset="0"/>
              </a:rPr>
              <a:t>Entrevista a las partes para revisar los acuerdos y planes de acción y su cumplimiento. </a:t>
            </a:r>
          </a:p>
          <a:p>
            <a:pPr algn="just"/>
            <a:r>
              <a:rPr lang="es-MX" sz="1300" i="1" dirty="0">
                <a:solidFill>
                  <a:schemeClr val="tx1"/>
                </a:solidFill>
                <a:latin typeface="Candara" pitchFamily="34" charset="0"/>
              </a:rPr>
              <a:t>	</a:t>
            </a:r>
          </a:p>
          <a:p>
            <a:pPr marL="285750" indent="-285750" algn="just">
              <a:buFont typeface="Arial" panose="020B0604020202020204" pitchFamily="34" charset="0"/>
              <a:buChar char="•"/>
            </a:pPr>
            <a:r>
              <a:rPr lang="es-MX" sz="1300" i="1" dirty="0">
                <a:solidFill>
                  <a:schemeClr val="tx1"/>
                </a:solidFill>
                <a:latin typeface="Candara" pitchFamily="34" charset="0"/>
              </a:rPr>
              <a:t>Escuchar percepción de las partes luego de la realización de las prácticas restaurativas y si ha habido reparación del daño. </a:t>
            </a:r>
          </a:p>
          <a:p>
            <a:pPr algn="just"/>
            <a:r>
              <a:rPr lang="es-MX" sz="1300" i="1" dirty="0">
                <a:solidFill>
                  <a:schemeClr val="tx1"/>
                </a:solidFill>
                <a:latin typeface="Candara" pitchFamily="34" charset="0"/>
              </a:rPr>
              <a:t>	</a:t>
            </a:r>
          </a:p>
          <a:p>
            <a:pPr marL="285750" indent="-285750" algn="just">
              <a:buFont typeface="Arial" panose="020B0604020202020204" pitchFamily="34" charset="0"/>
              <a:buChar char="•"/>
            </a:pPr>
            <a:r>
              <a:rPr lang="es-MX" sz="1300" i="1" dirty="0">
                <a:solidFill>
                  <a:schemeClr val="tx1"/>
                </a:solidFill>
                <a:latin typeface="Candara" pitchFamily="34" charset="0"/>
              </a:rPr>
              <a:t>Atender necesidades aún no satisfechas y derivadas del objetivo de la reunión pasada.</a:t>
            </a:r>
          </a:p>
          <a:p>
            <a:pPr marL="285750" indent="-285750" algn="just">
              <a:buFont typeface="Arial" panose="020B0604020202020204" pitchFamily="34" charset="0"/>
              <a:buChar char="•"/>
            </a:pPr>
            <a:r>
              <a:rPr lang="es-MX" sz="1300" i="1" dirty="0">
                <a:solidFill>
                  <a:schemeClr val="tx1"/>
                </a:solidFill>
                <a:latin typeface="Candara" pitchFamily="34" charset="0"/>
              </a:rPr>
              <a:t>Indagar sobre el restablecimiento de las relaciones.	</a:t>
            </a:r>
          </a:p>
          <a:p>
            <a:pPr algn="just"/>
            <a:endParaRPr lang="es-MX" sz="1300" i="1" dirty="0">
              <a:solidFill>
                <a:schemeClr val="tx1"/>
              </a:solidFill>
              <a:latin typeface="Candara" pitchFamily="34" charset="0"/>
            </a:endParaRPr>
          </a:p>
          <a:p>
            <a:pPr marL="285750" indent="-285750" algn="just">
              <a:buFont typeface="Arial" panose="020B0604020202020204" pitchFamily="34" charset="0"/>
              <a:buChar char="•"/>
            </a:pPr>
            <a:r>
              <a:rPr lang="es-MX" sz="1300" i="1" dirty="0">
                <a:solidFill>
                  <a:schemeClr val="tx1"/>
                </a:solidFill>
                <a:latin typeface="Candara" pitchFamily="34" charset="0"/>
              </a:rPr>
              <a:t>Indagar sobre las emociones luego de llevar a cabo los acuerdos de reparación. 	</a:t>
            </a:r>
          </a:p>
          <a:p>
            <a:pPr algn="just"/>
            <a:endParaRPr lang="es-MX" sz="1300" i="1" dirty="0">
              <a:solidFill>
                <a:schemeClr val="tx1"/>
              </a:solidFill>
              <a:latin typeface="Candara" pitchFamily="34" charset="0"/>
            </a:endParaRPr>
          </a:p>
          <a:p>
            <a:pPr marL="285750" indent="-285750" algn="just">
              <a:buFont typeface="Arial" panose="020B0604020202020204" pitchFamily="34" charset="0"/>
              <a:buChar char="•"/>
            </a:pPr>
            <a:r>
              <a:rPr lang="es-MX" sz="1300" i="1" dirty="0">
                <a:solidFill>
                  <a:schemeClr val="tx1"/>
                </a:solidFill>
                <a:latin typeface="Candara" pitchFamily="34" charset="0"/>
              </a:rPr>
              <a:t>Determinar con las partes la necesidad de generar nuevos encuentros.</a:t>
            </a:r>
          </a:p>
          <a:p>
            <a:pPr algn="just"/>
            <a:endParaRPr lang="es-MX" sz="1300" i="1" dirty="0">
              <a:solidFill>
                <a:schemeClr val="tx1"/>
              </a:solidFill>
              <a:latin typeface="Candara" pitchFamily="34" charset="0"/>
            </a:endParaRPr>
          </a:p>
          <a:p>
            <a:pPr marL="285750" indent="-285750" algn="just">
              <a:buFont typeface="Arial" panose="020B0604020202020204" pitchFamily="34" charset="0"/>
              <a:buChar char="•"/>
            </a:pPr>
            <a:r>
              <a:rPr lang="es-MX" sz="1300" i="1" dirty="0">
                <a:solidFill>
                  <a:schemeClr val="tx1"/>
                </a:solidFill>
                <a:latin typeface="Candara" pitchFamily="34" charset="0"/>
              </a:rPr>
              <a:t>De ser necesario, facilitar un encuentro con las partes para realizar un balance de lo alcanzado </a:t>
            </a:r>
          </a:p>
          <a:p>
            <a:pPr algn="just"/>
            <a:endParaRPr lang="es-MX" sz="1300" i="1" dirty="0">
              <a:solidFill>
                <a:schemeClr val="tx1"/>
              </a:solidFill>
              <a:latin typeface="Candara" pitchFamily="34" charset="0"/>
            </a:endParaRPr>
          </a:p>
          <a:p>
            <a:pPr marL="285750" indent="-285750" algn="just">
              <a:buFont typeface="Arial" panose="020B0604020202020204" pitchFamily="34" charset="0"/>
              <a:buChar char="•"/>
            </a:pPr>
            <a:r>
              <a:rPr lang="es-MX" sz="1300" i="1" dirty="0">
                <a:solidFill>
                  <a:schemeClr val="tx1"/>
                </a:solidFill>
                <a:latin typeface="Candara" pitchFamily="34" charset="0"/>
              </a:rPr>
              <a:t>Elaborar el informe final que será incorporado al Anexo historia.</a:t>
            </a:r>
          </a:p>
          <a:p>
            <a:pPr algn="just"/>
            <a:endParaRPr lang="es-CO" sz="1000" i="1" dirty="0">
              <a:solidFill>
                <a:schemeClr val="tx1"/>
              </a:solidFill>
              <a:latin typeface="Candara" pitchFamily="34" charset="0"/>
            </a:endParaRPr>
          </a:p>
        </p:txBody>
      </p:sp>
    </p:spTree>
    <p:extLst>
      <p:ext uri="{BB962C8B-B14F-4D97-AF65-F5344CB8AC3E}">
        <p14:creationId xmlns:p14="http://schemas.microsoft.com/office/powerpoint/2010/main" val="2980261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17BA4-BA2A-8343-6DAE-EBB2A5D1C7F1}"/>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A62AB13A-1363-BF7D-CFAF-098EAD63C0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54756"/>
            <a:ext cx="5850468" cy="3290888"/>
          </a:xfrm>
          <a:prstGeom prst="rect">
            <a:avLst/>
          </a:prstGeom>
        </p:spPr>
      </p:pic>
      <p:sp>
        <p:nvSpPr>
          <p:cNvPr id="2" name="1 Título">
            <a:extLst>
              <a:ext uri="{FF2B5EF4-FFF2-40B4-BE49-F238E27FC236}">
                <a16:creationId xmlns:a16="http://schemas.microsoft.com/office/drawing/2014/main" id="{55F7E0A4-06D6-512D-0074-4B32FE06F219}"/>
              </a:ext>
            </a:extLst>
          </p:cNvPr>
          <p:cNvSpPr>
            <a:spLocks noGrp="1"/>
          </p:cNvSpPr>
          <p:nvPr>
            <p:ph type="title"/>
          </p:nvPr>
        </p:nvSpPr>
        <p:spPr/>
        <p:txBody>
          <a:bodyPr>
            <a:normAutofit/>
          </a:bodyPr>
          <a:lstStyle/>
          <a:p>
            <a:r>
              <a:rPr lang="es-MX" dirty="0">
                <a:latin typeface="Candara" pitchFamily="34" charset="0"/>
              </a:rPr>
              <a:t>    </a:t>
            </a:r>
            <a:endParaRPr lang="es-CO" dirty="0">
              <a:latin typeface="Candara" pitchFamily="34" charset="0"/>
            </a:endParaRPr>
          </a:p>
        </p:txBody>
      </p:sp>
      <p:sp>
        <p:nvSpPr>
          <p:cNvPr id="3" name="2 Subtítulo">
            <a:extLst>
              <a:ext uri="{FF2B5EF4-FFF2-40B4-BE49-F238E27FC236}">
                <a16:creationId xmlns:a16="http://schemas.microsoft.com/office/drawing/2014/main" id="{63B4FDA3-C5DF-2BA4-1DE8-A608506ABC34}"/>
              </a:ext>
            </a:extLst>
          </p:cNvPr>
          <p:cNvSpPr>
            <a:spLocks noGrp="1"/>
          </p:cNvSpPr>
          <p:nvPr>
            <p:ph type="body" sz="half" idx="2"/>
          </p:nvPr>
        </p:nvSpPr>
        <p:spPr/>
        <p:txBody>
          <a:bodyPr>
            <a:normAutofit fontScale="85000" lnSpcReduction="20000"/>
          </a:bodyPr>
          <a:lstStyle/>
          <a:p>
            <a:pPr algn="just"/>
            <a:endParaRPr lang="es-CO" sz="1400" i="1" dirty="0">
              <a:solidFill>
                <a:schemeClr val="tx1"/>
              </a:solidFill>
              <a:latin typeface="Candara" pitchFamily="34" charset="0"/>
            </a:endParaRPr>
          </a:p>
          <a:p>
            <a:pPr marL="0" indent="0" algn="just">
              <a:buNone/>
            </a:pPr>
            <a:r>
              <a:rPr lang="es-CO" sz="1400" i="1" dirty="0">
                <a:solidFill>
                  <a:schemeClr val="tx1"/>
                </a:solidFill>
                <a:latin typeface="Candara" pitchFamily="34" charset="0"/>
              </a:rPr>
              <a:t> </a:t>
            </a:r>
          </a:p>
          <a:p>
            <a:pPr algn="just"/>
            <a:endParaRPr lang="es-CO" sz="1400" i="1" dirty="0">
              <a:solidFill>
                <a:schemeClr val="tx1"/>
              </a:solidFill>
              <a:latin typeface="Candara" pitchFamily="34" charset="0"/>
            </a:endParaRPr>
          </a:p>
        </p:txBody>
      </p:sp>
      <p:pic>
        <p:nvPicPr>
          <p:cNvPr id="9" name="Marcador de posición de imagen 8">
            <a:extLst>
              <a:ext uri="{FF2B5EF4-FFF2-40B4-BE49-F238E27FC236}">
                <a16:creationId xmlns:a16="http://schemas.microsoft.com/office/drawing/2014/main" id="{4C8FC55A-6388-A254-002F-C1DDE0CD3902}"/>
              </a:ext>
            </a:extLst>
          </p:cNvPr>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3031" r="13031"/>
          <a:stretch>
            <a:fillRect/>
          </a:stretch>
        </p:blipFill>
        <p:spPr>
          <a:xfrm>
            <a:off x="767110" y="294047"/>
            <a:ext cx="4464496" cy="2281530"/>
          </a:xfrm>
        </p:spPr>
      </p:pic>
    </p:spTree>
    <p:extLst>
      <p:ext uri="{BB962C8B-B14F-4D97-AF65-F5344CB8AC3E}">
        <p14:creationId xmlns:p14="http://schemas.microsoft.com/office/powerpoint/2010/main" val="2259927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0EEDF-6CCE-EF8D-0594-D32D0DB78A3A}"/>
            </a:ext>
          </a:extLst>
        </p:cNvPr>
        <p:cNvGrpSpPr/>
        <p:nvPr/>
      </p:nvGrpSpPr>
      <p:grpSpPr>
        <a:xfrm>
          <a:off x="0" y="0"/>
          <a:ext cx="0" cy="0"/>
          <a:chOff x="0" y="0"/>
          <a:chExt cx="0" cy="0"/>
        </a:xfrm>
      </p:grpSpPr>
      <p:pic>
        <p:nvPicPr>
          <p:cNvPr id="4" name="3 Imagen">
            <a:extLst>
              <a:ext uri="{FF2B5EF4-FFF2-40B4-BE49-F238E27FC236}">
                <a16:creationId xmlns:a16="http://schemas.microsoft.com/office/drawing/2014/main" id="{0644622D-4A9A-296F-EC35-C3891CAC4E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850468" cy="3290888"/>
          </a:xfrm>
          <a:prstGeom prst="rect">
            <a:avLst/>
          </a:prstGeom>
        </p:spPr>
      </p:pic>
      <p:sp>
        <p:nvSpPr>
          <p:cNvPr id="2" name="1 Título">
            <a:extLst>
              <a:ext uri="{FF2B5EF4-FFF2-40B4-BE49-F238E27FC236}">
                <a16:creationId xmlns:a16="http://schemas.microsoft.com/office/drawing/2014/main" id="{8A1D5BBA-A0FA-4B6C-6C1E-AA35E3FEB9F9}"/>
              </a:ext>
            </a:extLst>
          </p:cNvPr>
          <p:cNvSpPr>
            <a:spLocks noGrp="1"/>
          </p:cNvSpPr>
          <p:nvPr>
            <p:ph type="ctrTitle"/>
          </p:nvPr>
        </p:nvSpPr>
        <p:spPr>
          <a:xfrm rot="10800000" flipV="1">
            <a:off x="620978" y="565323"/>
            <a:ext cx="4608512" cy="1800199"/>
          </a:xfrm>
        </p:spPr>
        <p:txBody>
          <a:bodyPr>
            <a:noAutofit/>
          </a:bodyPr>
          <a:lstStyle/>
          <a:p>
            <a:r>
              <a:rPr lang="es-MX" sz="6600" b="1" dirty="0">
                <a:latin typeface="Candara" pitchFamily="34" charset="0"/>
              </a:rPr>
              <a:t>GRACIAS</a:t>
            </a:r>
            <a:endParaRPr lang="es-CO" sz="6600" b="1" dirty="0">
              <a:latin typeface="Candara" pitchFamily="34" charset="0"/>
            </a:endParaRPr>
          </a:p>
        </p:txBody>
      </p:sp>
      <p:sp>
        <p:nvSpPr>
          <p:cNvPr id="3" name="2 Subtítulo">
            <a:extLst>
              <a:ext uri="{FF2B5EF4-FFF2-40B4-BE49-F238E27FC236}">
                <a16:creationId xmlns:a16="http://schemas.microsoft.com/office/drawing/2014/main" id="{8713B5A0-BBE9-5558-821F-7E677380C002}"/>
              </a:ext>
            </a:extLst>
          </p:cNvPr>
          <p:cNvSpPr>
            <a:spLocks noGrp="1"/>
          </p:cNvSpPr>
          <p:nvPr>
            <p:ph type="subTitle" idx="1"/>
          </p:nvPr>
        </p:nvSpPr>
        <p:spPr>
          <a:xfrm>
            <a:off x="695102" y="2602466"/>
            <a:ext cx="4968552" cy="123098"/>
          </a:xfrm>
        </p:spPr>
        <p:txBody>
          <a:bodyPr>
            <a:normAutofit fontScale="32500" lnSpcReduction="20000"/>
          </a:bodyPr>
          <a:lstStyle/>
          <a:p>
            <a:pPr algn="just">
              <a:defRPr/>
            </a:pPr>
            <a:endParaRPr lang="es-ES" sz="1400" dirty="0">
              <a:solidFill>
                <a:schemeClr val="tx1"/>
              </a:solidFill>
            </a:endParaRPr>
          </a:p>
        </p:txBody>
      </p:sp>
    </p:spTree>
    <p:extLst>
      <p:ext uri="{BB962C8B-B14F-4D97-AF65-F5344CB8AC3E}">
        <p14:creationId xmlns:p14="http://schemas.microsoft.com/office/powerpoint/2010/main" val="793075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856</TotalTime>
  <Words>1774</Words>
  <Application>Microsoft Office PowerPoint</Application>
  <PresentationFormat>Personalizado</PresentationFormat>
  <Paragraphs>147</Paragraphs>
  <Slides>28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Book Antiqua</vt:lpstr>
      <vt:lpstr>Calibri</vt:lpstr>
      <vt:lpstr>Candara</vt:lpstr>
      <vt:lpstr>Trebuchet MS</vt:lpstr>
      <vt:lpstr>Tema de Office</vt:lpstr>
      <vt:lpstr>JUSTICIA RESTAURATIVA: LA OPORTUNIDAD DE CONSTRUIR SOCIEDAD </vt:lpstr>
      <vt:lpstr>PRINCIPIOS GENERALES DE UN PROCESO RESTAURATIVO</vt:lpstr>
      <vt:lpstr>Esquema de articulación con autoridad Judicial – Principio de Oportunidad</vt:lpstr>
      <vt:lpstr>Esquema de articulación con autoridad Judicial – Sanciones</vt:lpstr>
      <vt:lpstr>Presentación de PowerPoint</vt:lpstr>
      <vt:lpstr>CONTEXTUALIZACIÓN OFENSOR Y SU FAMILIA CASO 1</vt:lpstr>
      <vt:lpstr>CONTEXTUALIZACIÓN OFENSOR Y SU FAMILIA CASO 2</vt:lpstr>
      <vt:lpstr>Momento 1: Inicio y Sensibilización</vt:lpstr>
      <vt:lpstr>Momento 1: Inicio y Sensibilización</vt:lpstr>
      <vt:lpstr>Momento 1: Inicio y Sensibilización</vt:lpstr>
      <vt:lpstr>ACCIONES REALIZADAS</vt:lpstr>
      <vt:lpstr>Momento 2: Preparación</vt:lpstr>
      <vt:lpstr>Momento 2: Preparación</vt:lpstr>
      <vt:lpstr>Momento 2: Preparación</vt:lpstr>
      <vt:lpstr>Momento 2: Preparación</vt:lpstr>
      <vt:lpstr>    CONSTRUCCION DE LA ACCION      RESTAURATIVA ADOLESCENTE Y FAMILIA.</vt:lpstr>
      <vt:lpstr>    </vt:lpstr>
      <vt:lpstr>    </vt:lpstr>
      <vt:lpstr>    </vt:lpstr>
      <vt:lpstr>Presentación de PowerPoint</vt:lpstr>
      <vt:lpstr>Momento 3: Encuentro y seguimiento</vt:lpstr>
      <vt:lpstr>Momento 3: Encuentro y seguimiento</vt:lpstr>
      <vt:lpstr>    </vt:lpstr>
      <vt:lpstr>Momento 3: Encuentro y seguimiento</vt:lpstr>
      <vt:lpstr>    </vt:lpstr>
      <vt:lpstr>Momento 3: Encuentro y seguimiento</vt:lpstr>
      <vt:lpstr>    </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Principal</dc:title>
  <dc:creator>Usuario de Windows</dc:creator>
  <cp:lastModifiedBy>Francy Elena Montoya Arce</cp:lastModifiedBy>
  <cp:revision>78</cp:revision>
  <dcterms:created xsi:type="dcterms:W3CDTF">2020-04-20T20:28:40Z</dcterms:created>
  <dcterms:modified xsi:type="dcterms:W3CDTF">2026-06-09T19:24:56Z</dcterms:modified>
</cp:coreProperties>
</file>