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4" r:id="rId4"/>
    <p:sldId id="283" r:id="rId5"/>
    <p:sldId id="280" r:id="rId6"/>
    <p:sldId id="281" r:id="rId7"/>
    <p:sldId id="274" r:id="rId8"/>
    <p:sldId id="286" r:id="rId9"/>
    <p:sldId id="275" r:id="rId10"/>
    <p:sldId id="287" r:id="rId11"/>
    <p:sldId id="288" r:id="rId12"/>
    <p:sldId id="276" r:id="rId13"/>
    <p:sldId id="282" r:id="rId14"/>
    <p:sldId id="284" r:id="rId15"/>
    <p:sldId id="285" r:id="rId16"/>
    <p:sldId id="289" r:id="rId17"/>
    <p:sldId id="291" r:id="rId18"/>
    <p:sldId id="273" r:id="rId19"/>
    <p:sldId id="265" r:id="rId20"/>
    <p:sldId id="29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38353" y="-231422"/>
            <a:ext cx="8791575" cy="2387600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Proyecto gestores de paz y          convivencia </a:t>
            </a:r>
            <a:br>
              <a:rPr lang="es-CR" sz="4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en-US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138353" y="4959927"/>
            <a:ext cx="9335910" cy="1704110"/>
          </a:xfrm>
        </p:spPr>
        <p:txBody>
          <a:bodyPr>
            <a:normAutofit fontScale="32500" lnSpcReduction="20000"/>
          </a:bodyPr>
          <a:lstStyle/>
          <a:p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“LÍDERES QUE TRANSFORMAN LOS CONFLICTOS EN OPORTUNIDADES DE DIÁLOGO.”</a:t>
            </a:r>
          </a:p>
          <a:p>
            <a:pPr algn="ctr"/>
            <a:r>
              <a:rPr lang="es-ES" sz="3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endParaRPr lang="en-US" sz="3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7A32F3A-6F92-F091-D629-C8E2F581F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244" y="1590392"/>
            <a:ext cx="9725576" cy="36881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5975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1 CuadroTexto">
            <a:extLst>
              <a:ext uri="{FF2B5EF4-FFF2-40B4-BE49-F238E27FC236}">
                <a16:creationId xmlns:a16="http://schemas.microsoft.com/office/drawing/2014/main" id="{AE1D21DB-4097-6043-BCD8-2B94B566E518}"/>
              </a:ext>
            </a:extLst>
          </p:cNvPr>
          <p:cNvSpPr txBox="1"/>
          <p:nvPr/>
        </p:nvSpPr>
        <p:spPr>
          <a:xfrm>
            <a:off x="1108371" y="492091"/>
            <a:ext cx="7093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CONTEXTO Y JUSTIFICACIÓN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1B1EB8E-907B-304B-B0CC-317D33EBA06B}"/>
              </a:ext>
            </a:extLst>
          </p:cNvPr>
          <p:cNvSpPr txBox="1"/>
          <p:nvPr/>
        </p:nvSpPr>
        <p:spPr>
          <a:xfrm>
            <a:off x="774873" y="1500014"/>
            <a:ext cx="79977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Año 2018 incremento de los casos de violencia escolar en todas sus manifestaciones y escenarios.</a:t>
            </a:r>
          </a:p>
          <a:p>
            <a:endParaRPr lang="es-E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Afectación en la salud mental y emocional de los estudiantes.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E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necesario formar líderes estudiantiles que promuevan la paz desde la empatía, el diálogo y la conciliación.</a:t>
            </a:r>
          </a:p>
          <a:p>
            <a:endParaRPr lang="es-E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Promover en los educandos las competencias ciudadanas y socio-emocionales.</a:t>
            </a:r>
            <a:endParaRPr lang="es-CO" sz="24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786CA59-7F27-6F4A-A9BD-8E809DEE9737}"/>
              </a:ext>
            </a:extLst>
          </p:cNvPr>
          <p:cNvCxnSpPr>
            <a:cxnSpLocks/>
          </p:cNvCxnSpPr>
          <p:nvPr/>
        </p:nvCxnSpPr>
        <p:spPr>
          <a:xfrm>
            <a:off x="1670598" y="1148674"/>
            <a:ext cx="0" cy="3615261"/>
          </a:xfrm>
          <a:prstGeom prst="line">
            <a:avLst/>
          </a:prstGeom>
          <a:ln>
            <a:gradFill>
              <a:gsLst>
                <a:gs pos="0">
                  <a:srgbClr val="002060"/>
                </a:gs>
                <a:gs pos="100000">
                  <a:srgbClr val="38C2C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632" y="1713089"/>
            <a:ext cx="3003727" cy="3431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783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1 CuadroTexto">
            <a:extLst>
              <a:ext uri="{FF2B5EF4-FFF2-40B4-BE49-F238E27FC236}">
                <a16:creationId xmlns:a16="http://schemas.microsoft.com/office/drawing/2014/main" id="{AE1D21DB-4097-6043-BCD8-2B94B566E518}"/>
              </a:ext>
            </a:extLst>
          </p:cNvPr>
          <p:cNvSpPr txBox="1"/>
          <p:nvPr/>
        </p:nvSpPr>
        <p:spPr>
          <a:xfrm>
            <a:off x="1786901" y="227461"/>
            <a:ext cx="4507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1B1EB8E-907B-304B-B0CC-317D33EBA06B}"/>
              </a:ext>
            </a:extLst>
          </p:cNvPr>
          <p:cNvSpPr txBox="1"/>
          <p:nvPr/>
        </p:nvSpPr>
        <p:spPr>
          <a:xfrm>
            <a:off x="1047409" y="983120"/>
            <a:ext cx="73176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2000" b="1" dirty="0">
                <a:solidFill>
                  <a:srgbClr val="FF0000"/>
                </a:solidFill>
              </a:rPr>
              <a:t>GENERAL 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r>
              <a:rPr 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Promover  la cultura de paz y reparación en la Institución Educativa PIO XII, a través de los mecanismos alternativos de resolución de conflictos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R" sz="2000" b="1" dirty="0">
              <a:solidFill>
                <a:srgbClr val="FF0000"/>
              </a:solidFill>
            </a:endParaRPr>
          </a:p>
          <a:p>
            <a:r>
              <a:rPr lang="es-CR" sz="2000" b="1" dirty="0">
                <a:solidFill>
                  <a:srgbClr val="FF0000"/>
                </a:solidFill>
              </a:rPr>
              <a:t>ESPECÍFICOS </a:t>
            </a:r>
          </a:p>
          <a:p>
            <a:endParaRPr lang="es-CR" sz="2000" b="1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C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Conformar el equipo de gestores de paz y convivencia</a:t>
            </a:r>
          </a:p>
          <a:p>
            <a:endParaRPr lang="es-C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MX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Permitir reconocer en el conflicto una  posibilidad de crecimiento personal.</a:t>
            </a:r>
          </a:p>
          <a:p>
            <a:endParaRPr 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C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Desarrollar las competencias socio-emocionales.</a:t>
            </a:r>
          </a:p>
          <a:p>
            <a:endParaRPr 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C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Generar estrategias pedagógicas que permitan la transformación del conflicto escolar en escenarios de paz y convivencia. 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786CA59-7F27-6F4A-A9BD-8E809DEE9737}"/>
              </a:ext>
            </a:extLst>
          </p:cNvPr>
          <p:cNvCxnSpPr>
            <a:cxnSpLocks/>
          </p:cNvCxnSpPr>
          <p:nvPr/>
        </p:nvCxnSpPr>
        <p:spPr>
          <a:xfrm>
            <a:off x="1047409" y="1148674"/>
            <a:ext cx="0" cy="3890974"/>
          </a:xfrm>
          <a:prstGeom prst="line">
            <a:avLst/>
          </a:prstGeom>
          <a:ln>
            <a:gradFill>
              <a:gsLst>
                <a:gs pos="0">
                  <a:srgbClr val="002060"/>
                </a:gs>
                <a:gs pos="100000">
                  <a:srgbClr val="38C2C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14" y="112888"/>
            <a:ext cx="2450536" cy="3431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622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8E0183-6288-D619-875B-22CC021B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75113"/>
            <a:ext cx="9905998" cy="850121"/>
          </a:xfrm>
        </p:spPr>
        <p:txBody>
          <a:bodyPr/>
          <a:lstStyle/>
          <a:p>
            <a:pPr algn="ctr"/>
            <a:r>
              <a:rPr lang="es-CO" b="1" dirty="0">
                <a:solidFill>
                  <a:srgbClr val="FF0000"/>
                </a:solidFill>
              </a:rPr>
              <a:t>ACCIONES  DESARROLLADAS (METODOLOGÍA)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0DC5BF-9C6B-8631-C6DA-0A11138B7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170" y="1163779"/>
            <a:ext cx="10340829" cy="53805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 de elección.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Conformación.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Socialización del  reglamento de gestores de paz.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 de integración y formación.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Formación en cascada.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Intervención situaciones tipo I. (LEY 1620/13)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y evaluación.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de mejoramiento</a:t>
            </a:r>
          </a:p>
          <a:p>
            <a:pPr marL="0" indent="0">
              <a:buNone/>
            </a:pPr>
            <a:endParaRPr lang="es-MX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457200" indent="-457200">
              <a:buAutoNum type="arabicPeriod"/>
            </a:pPr>
            <a:endParaRPr lang="es-MX" dirty="0"/>
          </a:p>
          <a:p>
            <a:pPr marL="457200" indent="-457200">
              <a:buAutoNum type="arabicPeriod"/>
            </a:pPr>
            <a:endParaRPr lang="es-MX" dirty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B35E9B0-9C53-7533-C1DE-E1D82F039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092" y="3189560"/>
            <a:ext cx="2619496" cy="3668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98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2701" y="133096"/>
            <a:ext cx="9905998" cy="1478570"/>
          </a:xfrm>
        </p:spPr>
        <p:txBody>
          <a:bodyPr/>
          <a:lstStyle/>
          <a:p>
            <a:pPr algn="ctr"/>
            <a:r>
              <a:rPr lang="es-ES" dirty="0">
                <a:solidFill>
                  <a:srgbClr val="FF0000"/>
                </a:solidFill>
              </a:rPr>
              <a:t>Cronograma 2025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145272"/>
              </p:ext>
            </p:extLst>
          </p:nvPr>
        </p:nvGraphicFramePr>
        <p:xfrm>
          <a:off x="982132" y="1145642"/>
          <a:ext cx="10284178" cy="5486391"/>
        </p:xfrm>
        <a:graphic>
          <a:graphicData uri="http://schemas.openxmlformats.org/drawingml/2006/table">
            <a:tbl>
              <a:tblPr firstRow="1" firstCol="1" bandRow="1"/>
              <a:tblGrid>
                <a:gridCol w="3617863">
                  <a:extLst>
                    <a:ext uri="{9D8B030D-6E8A-4147-A177-3AD203B41FA5}">
                      <a16:colId xmlns:a16="http://schemas.microsoft.com/office/drawing/2014/main" val="1789429301"/>
                    </a:ext>
                  </a:extLst>
                </a:gridCol>
                <a:gridCol w="3043339">
                  <a:extLst>
                    <a:ext uri="{9D8B030D-6E8A-4147-A177-3AD203B41FA5}">
                      <a16:colId xmlns:a16="http://schemas.microsoft.com/office/drawing/2014/main" val="2314753461"/>
                    </a:ext>
                  </a:extLst>
                </a:gridCol>
                <a:gridCol w="3622976">
                  <a:extLst>
                    <a:ext uri="{9D8B030D-6E8A-4147-A177-3AD203B41FA5}">
                      <a16:colId xmlns:a16="http://schemas.microsoft.com/office/drawing/2014/main" val="2908422336"/>
                    </a:ext>
                  </a:extLst>
                </a:gridCol>
              </a:tblGrid>
              <a:tr h="941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ACTIVIDAD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RESPONSABLE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480617"/>
                  </a:ext>
                </a:extLst>
              </a:tr>
              <a:tr h="1244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79307"/>
                  </a:ext>
                </a:extLst>
              </a:tr>
              <a:tr h="5619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CAMPAÑA ELECCIÓN Y CONFORMACIÓN DEL EQUIPO  GESTORES DE PAZ.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FEBRERO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EQUIPO</a:t>
                      </a:r>
                      <a:r>
                        <a:rPr lang="en-US" sz="1100" b="1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LÍDER</a:t>
                      </a:r>
                      <a:endParaRPr lang="en-US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268072"/>
                  </a:ext>
                </a:extLst>
              </a:tr>
              <a:tr h="530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SOCIALIZACIÓN  REGLAMENTO DE GESTORES DE PAZ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MARZO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DOCENTE</a:t>
                      </a:r>
                      <a:r>
                        <a:rPr lang="es-ES" sz="1100" b="1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ORIENTADOR</a:t>
                      </a: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439227"/>
                  </a:ext>
                </a:extLst>
              </a:tr>
              <a:tr h="4206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SOCIALIZACIÓN LEY 1620/13 CONVIVENCIA ESCOLAR.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ABRIL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LUZ ESTELA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105971"/>
                  </a:ext>
                </a:extLst>
              </a:tr>
              <a:tr h="3860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TALLER  LIDERAZGO Y HABILIDADES SOCIALES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MAYO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JUAN  CARLOS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3613799"/>
                  </a:ext>
                </a:extLst>
              </a:tr>
              <a:tr h="530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SOCIALIZACIÓN  LEY 1098/06 CODIGO DE INFANCIA Y ADOLESCENCIA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JULIO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PATRICIA ROMERO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0649699"/>
                  </a:ext>
                </a:extLst>
              </a:tr>
              <a:tr h="4007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TALLER COMPETENCIAS SOCIO-EMOCIONALES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AGOSTO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DOCENTE</a:t>
                      </a:r>
                      <a:r>
                        <a:rPr lang="es-ES" sz="1100" b="1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ORIENTADOR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2500049"/>
                  </a:ext>
                </a:extLst>
              </a:tr>
              <a:tr h="530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TALLER COMPETENCIAS CIUDADANAS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SEPTIEMBRE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LUZ ESTELA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5934455"/>
                  </a:ext>
                </a:extLst>
              </a:tr>
              <a:tr h="530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ANÁLISIS Y SISTEMATIZACIÓN DE LOS CASOS PRESENTADOS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OCTUBRE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JUAN CARLOS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1339880"/>
                  </a:ext>
                </a:extLst>
              </a:tr>
              <a:tr h="530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EVALUACIÓN DEL PROYECTO AVANCES Y DIFICULTADES 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NOVIEMBRE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EQUIPO LIDER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12" marR="36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944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45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2702" y="223406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Elección Y CONFORMACIÓN GESTORES DE PAZ</a:t>
            </a:r>
            <a:br>
              <a:rPr lang="es-E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933" y="2533763"/>
            <a:ext cx="4921954" cy="36914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79F0AB05-5B4D-A119-EF59-959A1418A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52702" y="2000106"/>
            <a:ext cx="4634367" cy="35417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320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2390" y="8794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Socialización reglamento gestores de paz</a:t>
            </a:r>
            <a:br>
              <a:rPr lang="es-E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36" y="2517828"/>
            <a:ext cx="5257677" cy="3940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87" y="827225"/>
            <a:ext cx="5403616" cy="4052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578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6BB04-60F3-B90B-7592-43F5CF3E8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395" y="119754"/>
            <a:ext cx="9905998" cy="1478570"/>
          </a:xfrm>
        </p:spPr>
        <p:txBody>
          <a:bodyPr/>
          <a:lstStyle/>
          <a:p>
            <a:pPr algn="ctr"/>
            <a:r>
              <a:rPr lang="es-CO" b="1" dirty="0">
                <a:solidFill>
                  <a:srgbClr val="FF0000"/>
                </a:solidFill>
              </a:rPr>
              <a:t>LIDERAZGO Y TRABAJO EN EQUIPO</a:t>
            </a:r>
            <a:br>
              <a:rPr lang="es-CO" b="1" dirty="0">
                <a:solidFill>
                  <a:srgbClr val="FF0000"/>
                </a:solidFill>
              </a:rPr>
            </a:br>
            <a:r>
              <a:rPr lang="es-CO" b="1" dirty="0">
                <a:solidFill>
                  <a:srgbClr val="FF0000"/>
                </a:solidFill>
              </a:rPr>
              <a:t>CULTIVARTE.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EC1D1A7-49D0-9A79-2C2E-D1B2CACB13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855" y="1598324"/>
            <a:ext cx="5048393" cy="35417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4D7120A-BDEB-C724-DE50-8FC0F5B11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754" y="3010146"/>
            <a:ext cx="4994035" cy="35417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65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1413" y="189540"/>
            <a:ext cx="9905998" cy="1478570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  <a:t>socialización ley 1098/06 CÓDIGO DE INFANCIA Y ADOLESCENCIA. P.I.A</a:t>
            </a:r>
            <a:br>
              <a:rPr lang="es-ES" b="1" dirty="0">
                <a:solidFill>
                  <a:srgbClr val="FF0000"/>
                </a:solidFill>
                <a:latin typeface="Arial Narrow" panose="020B0606020202030204" pitchFamily="34" charset="0"/>
              </a:rPr>
            </a:br>
            <a:endParaRPr lang="en-US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43CB1654-AC99-A6F8-9F75-BD55DD3F27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5333" y="1304830"/>
            <a:ext cx="5877814" cy="389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B4CD52B-2093-80C0-C2A9-5DB4D48B0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2473" y="2730920"/>
            <a:ext cx="5114194" cy="3753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664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CBD764-6495-3CA2-F622-2CEF821AF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070" y="0"/>
            <a:ext cx="9905998" cy="1478570"/>
          </a:xfrm>
        </p:spPr>
        <p:txBody>
          <a:bodyPr/>
          <a:lstStyle/>
          <a:p>
            <a:r>
              <a:rPr lang="es-CO" b="1" dirty="0">
                <a:solidFill>
                  <a:srgbClr val="FF0000"/>
                </a:solidFill>
              </a:rPr>
              <a:t>PREVENCIÓN ACOSO ESCOLAR Y CIBERBULLYING. Comisaría de familia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A8FF611-012E-F7F7-305A-471E801198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1070" y="1478570"/>
            <a:ext cx="4169912" cy="4673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D49A537-11C3-856C-F39E-EEE0755BD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346" y="1878994"/>
            <a:ext cx="5555672" cy="4166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800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2D8A1-DD64-950C-DDB2-A6914E79C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02882"/>
            <a:ext cx="9905998" cy="1478570"/>
          </a:xfrm>
        </p:spPr>
        <p:txBody>
          <a:bodyPr/>
          <a:lstStyle/>
          <a:p>
            <a:pPr algn="ctr"/>
            <a:r>
              <a:rPr lang="es-CO" b="1" dirty="0">
                <a:solidFill>
                  <a:srgbClr val="FF0000"/>
                </a:solidFill>
              </a:rPr>
              <a:t>RECONOCIMIENTO en la comunidad educativa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65BC908-1598-30C5-88FF-24B89421C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6183" y="1681452"/>
            <a:ext cx="9616458" cy="4429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3814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0124" y="0"/>
            <a:ext cx="9905998" cy="147857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Competencias  socio-emocionales. ICBF</a:t>
            </a:r>
            <a:br>
              <a:rPr lang="es-E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0" y="1478570"/>
            <a:ext cx="5062210" cy="37966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187" y="2871954"/>
            <a:ext cx="4805430" cy="36040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18553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4721" y="0"/>
            <a:ext cx="9905998" cy="147857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Ley 1620/13  CONVIVENCIA ESCOLAR. P.I.A Y PERSONERÍA. </a:t>
            </a:r>
            <a:br>
              <a:rPr lang="es-ES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27" y="1050870"/>
            <a:ext cx="4884843" cy="3663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232" y="2491745"/>
            <a:ext cx="5308660" cy="3981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02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67F0B-5B50-9EB5-1560-280D01E65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286" y="135732"/>
            <a:ext cx="9905998" cy="1478570"/>
          </a:xfrm>
        </p:spPr>
        <p:txBody>
          <a:bodyPr/>
          <a:lstStyle/>
          <a:p>
            <a:r>
              <a:rPr lang="es-MX" b="1" dirty="0">
                <a:solidFill>
                  <a:srgbClr val="FF0000"/>
                </a:solidFill>
              </a:rPr>
              <a:t>DISTINTIVOS DE LOS GESTORES DE PAZ</a:t>
            </a:r>
            <a:endParaRPr lang="es-CO" b="1" dirty="0">
              <a:solidFill>
                <a:srgbClr val="FF0000"/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180D63E-916F-EE36-49F3-B3F4F5A4BD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3303832"/>
            <a:ext cx="5383886" cy="339815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92EB9FA-3A49-B9F8-0A35-E1FC869F9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49" y="1295646"/>
            <a:ext cx="5193352" cy="31378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1842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B3356A-3A33-7C3C-F72B-8D2398BB3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052945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OFICINA DE CONCILIACIÓN escolar</a:t>
            </a:r>
            <a:endParaRPr lang="es-CO" b="1" dirty="0">
              <a:solidFill>
                <a:srgbClr val="FF0000"/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5666A38-524A-0F1D-3AC7-A959C4DDAF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6018" y="1852643"/>
            <a:ext cx="5090133" cy="44611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D5BA773-2B06-3AF8-29C0-A4FFEA1F5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52945"/>
            <a:ext cx="5719857" cy="44611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7856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GESTORES DE PAZ">
            <a:hlinkClick r:id="" action="ppaction://media"/>
            <a:extLst>
              <a:ext uri="{FF2B5EF4-FFF2-40B4-BE49-F238E27FC236}">
                <a16:creationId xmlns:a16="http://schemas.microsoft.com/office/drawing/2014/main" id="{13E16013-AC83-0E70-BAC0-1B20132DCDC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6950" y="162120"/>
            <a:ext cx="11614923" cy="6533760"/>
          </a:xfrm>
        </p:spPr>
      </p:pic>
    </p:spTree>
    <p:extLst>
      <p:ext uri="{BB962C8B-B14F-4D97-AF65-F5344CB8AC3E}">
        <p14:creationId xmlns:p14="http://schemas.microsoft.com/office/powerpoint/2010/main" val="316340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2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FB1DAE-61D9-FA71-BBB4-375B72EB6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BFC943A4-3133-F022-1491-C8FC91DA75D4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7362622"/>
              </p:ext>
            </p:extLst>
          </p:nvPr>
        </p:nvGraphicFramePr>
        <p:xfrm>
          <a:off x="2479965" y="124691"/>
          <a:ext cx="6774872" cy="655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476298" imgH="8434121" progId="Word.Document.12">
                  <p:embed/>
                </p:oleObj>
              </mc:Choice>
              <mc:Fallback>
                <p:oleObj name="Document" r:id="rId2" imgW="6476298" imgH="8434121" progId="Word.Document.12">
                  <p:embed/>
                  <p:pic>
                    <p:nvPicPr>
                      <p:cNvPr id="7" name="Marcador de contenido 6">
                        <a:extLst>
                          <a:ext uri="{FF2B5EF4-FFF2-40B4-BE49-F238E27FC236}">
                            <a16:creationId xmlns:a16="http://schemas.microsoft.com/office/drawing/2014/main" id="{BFC943A4-3133-F022-1491-C8FC91DA75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79965" y="124691"/>
                        <a:ext cx="6774872" cy="655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6219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39602" y="-175592"/>
            <a:ext cx="9905998" cy="1478570"/>
          </a:xfrm>
        </p:spPr>
        <p:txBody>
          <a:bodyPr/>
          <a:lstStyle/>
          <a:p>
            <a:pPr algn="ctr"/>
            <a:r>
              <a:rPr lang="es-ES" b="1">
                <a:solidFill>
                  <a:srgbClr val="FF0000"/>
                </a:solidFill>
              </a:rPr>
              <a:t>Impacto </a:t>
            </a:r>
            <a:r>
              <a:rPr lang="es-ES" b="1" dirty="0">
                <a:solidFill>
                  <a:srgbClr val="FF0000"/>
                </a:solidFill>
              </a:rPr>
              <a:t>O RESULTADOS</a:t>
            </a:r>
            <a:br>
              <a:rPr lang="es-ES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3000" y="775854"/>
            <a:ext cx="9905999" cy="5306292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38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Disminución de los conflictos y mejora del clima escolar. 48 casos intervenidos por los gestores de paz en la oficina de conciliación.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38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Articulación del proyecto al área de ciencias sociales.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38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Identificación y vivencia de las habilidades socio-emocionales.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38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Promoción del liderazgo y el sentido participativo en todos los procesos sociales.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38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Reconocimiento del conflicto como una oportunidad para el crecimiento personal.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38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Transformación de  las sanciones punitivas en correctivos pedagógico-formativos.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3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 ganador de la convocatoria del MEN en el reto pedagógico de proyectos CRESE, por un incentivo económico de 4 millones de pesos. Noviembre 2024.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49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4758" y="396846"/>
            <a:ext cx="9905998" cy="1478570"/>
          </a:xfrm>
        </p:spPr>
        <p:txBody>
          <a:bodyPr/>
          <a:lstStyle/>
          <a:p>
            <a:r>
              <a:rPr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Invitación a replicar el proyecto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95306"/>
            <a:ext cx="9905999" cy="4359130"/>
          </a:xfrm>
        </p:spPr>
        <p:txBody>
          <a:bodyPr>
            <a:normAutofit fontScale="77500" lnSpcReduction="20000"/>
          </a:bodyPr>
          <a:lstStyle/>
          <a:p>
            <a:endParaRPr dirty="0"/>
          </a:p>
          <a:p>
            <a:r>
              <a:rPr lang="es-MX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 INSTITUCIÓN EDUCATIVA PUEDE ADAPTARLO A SU REALIDAD.</a:t>
            </a:r>
          </a:p>
          <a:p>
            <a:pPr marL="0" indent="0">
              <a:buNone/>
            </a:pPr>
            <a:endParaRPr lang="es-MX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GESTORES DE PAZ SON UNA OPORTUNIDAD PARA CONSTRUIR COMUNIDADES ESCOLARES MÁS HUMANAS Y ARMONIOSAS.</a:t>
            </a:r>
          </a:p>
          <a:p>
            <a:pPr marL="0" indent="0">
              <a:buNone/>
            </a:pPr>
            <a:endParaRPr lang="es-MX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EDUCAMOS PARA LA PAZ, FORMAMOS SERES HUMANOS CAPACES DE TRANSFORMAR SU ENTORNO.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7516A0-1C63-2928-D708-F4695E8DC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868" y="110951"/>
            <a:ext cx="9905998" cy="1478570"/>
          </a:xfrm>
        </p:spPr>
        <p:txBody>
          <a:bodyPr>
            <a:normAutofit fontScale="90000"/>
          </a:bodyPr>
          <a:lstStyle/>
          <a:p>
            <a:pPr algn="ctr"/>
            <a:r>
              <a:rPr lang="es-CO" dirty="0"/>
              <a:t> </a:t>
            </a:r>
            <a:r>
              <a:rPr lang="es-CO" sz="115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  <a:endParaRPr lang="es-CO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AC85BC-308D-0DB7-0E01-813EE3B99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90405" y="2249487"/>
            <a:ext cx="9905999" cy="354171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LA PAZ SE CONSTRUYE CADA DÍA, CON CADA PALABRA Y CON CADA GESTO.”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69A3E4C-11DC-B5CD-B45C-B446A8ABC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9984" y="2069378"/>
            <a:ext cx="3034665" cy="32696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50224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5340</TotalTime>
  <Words>565</Words>
  <Application>Microsoft Office PowerPoint</Application>
  <PresentationFormat>Panorámica</PresentationFormat>
  <Paragraphs>137</Paragraphs>
  <Slides>20</Slides>
  <Notes>0</Notes>
  <HiddenSlides>0</HiddenSlides>
  <MMClips>1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Arial</vt:lpstr>
      <vt:lpstr>Arial Narrow</vt:lpstr>
      <vt:lpstr>Calibri</vt:lpstr>
      <vt:lpstr>Montserrat</vt:lpstr>
      <vt:lpstr>Tw Cen MT</vt:lpstr>
      <vt:lpstr>Wingdings</vt:lpstr>
      <vt:lpstr>Circuito</vt:lpstr>
      <vt:lpstr>Document</vt:lpstr>
      <vt:lpstr>Proyecto gestores de paz y          convivencia  </vt:lpstr>
      <vt:lpstr>Presentación de PowerPoint</vt:lpstr>
      <vt:lpstr>Presentación de PowerPoint</vt:lpstr>
      <vt:lpstr>ACCIONES  DESARROLLADAS (METODOLOGÍA)</vt:lpstr>
      <vt:lpstr>Cronograma 2025</vt:lpstr>
      <vt:lpstr>Elección Y CONFORMACIÓN GESTORES DE PAZ </vt:lpstr>
      <vt:lpstr>Socialización reglamento gestores de paz </vt:lpstr>
      <vt:lpstr>LIDERAZGO Y TRABAJO EN EQUIPO CULTIVARTE.</vt:lpstr>
      <vt:lpstr>socialización ley 1098/06 CÓDIGO DE INFANCIA Y ADOLESCENCIA. P.I.A </vt:lpstr>
      <vt:lpstr>PREVENCIÓN ACOSO ESCOLAR Y CIBERBULLYING. Comisaría de familia</vt:lpstr>
      <vt:lpstr>RECONOCIMIENTO en la comunidad educativa</vt:lpstr>
      <vt:lpstr>Competencias  socio-emocionales. ICBF </vt:lpstr>
      <vt:lpstr>Ley 1620/13  CONVIVENCIA ESCOLAR. P.I.A Y PERSONERÍA.  </vt:lpstr>
      <vt:lpstr>DISTINTIVOS DE LOS GESTORES DE PAZ</vt:lpstr>
      <vt:lpstr>OFICINA DE CONCILIACIÓN escolar</vt:lpstr>
      <vt:lpstr>Presentación de PowerPoint</vt:lpstr>
      <vt:lpstr>Presentación de PowerPoint</vt:lpstr>
      <vt:lpstr>Impacto O RESULTADOS </vt:lpstr>
      <vt:lpstr>Invitación a replicar el proyecto</vt:lpstr>
      <vt:lpstr>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GENERAR ESTRATEGIAS PEDAGÓGICAS QUE PERMITAN  LA TRANSFORMACIÓN DEL CONFLICTO ESCOLAR EN ESCENARIOS DE PAZ Y  CONVIVENCIA</dc:title>
  <dc:creator>Usuario</dc:creator>
  <cp:lastModifiedBy>Estudiante</cp:lastModifiedBy>
  <cp:revision>81</cp:revision>
  <dcterms:created xsi:type="dcterms:W3CDTF">2022-10-16T15:43:07Z</dcterms:created>
  <dcterms:modified xsi:type="dcterms:W3CDTF">2025-10-16T21:31:53Z</dcterms:modified>
</cp:coreProperties>
</file>