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8288000" cy="10287000"/>
  <p:notesSz cx="6858000" cy="9144000"/>
  <p:embeddedFontLst>
    <p:embeddedFont>
      <p:font typeface="Luckiest Guy" panose="020B0604020202020204" charset="0"/>
      <p:regular r:id="rId29"/>
    </p:embeddedFont>
    <p:embeddedFont>
      <p:font typeface="Sniglet" panose="020B0604020202020204" charset="0"/>
      <p:regular r:id="rId30"/>
    </p:embeddedFont>
    <p:embeddedFont>
      <p:font typeface="Luducudu" charset="0"/>
      <p:regular r:id="rId31"/>
    </p:embeddedFont>
    <p:embeddedFont>
      <p:font typeface="Calibri" panose="020F0502020204030204" pitchFamily="34" charset="0"/>
      <p:regular r:id="rId32"/>
      <p:bold r:id="rId33"/>
      <p:italic r:id="rId34"/>
      <p:boldItalic r:id="rId35"/>
    </p:embeddedFont>
    <p:embeddedFont>
      <p:font typeface="Poppins" panose="020B0604020202020204" charset="0"/>
      <p:regular r:id="rId36"/>
    </p:embeddedFont>
    <p:embeddedFont>
      <p:font typeface="Poppins Medium" panose="020B0604020202020204" charset="0"/>
      <p:regular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6" d="100"/>
          <a:sy n="46" d="100"/>
        </p:scale>
        <p:origin x="816"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6.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2.svg"/><Relationship Id="rId18" Type="http://schemas.openxmlformats.org/officeDocument/2006/relationships/image" Target="../media/image9.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6.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8.svg"/><Relationship Id="rId1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9.svg"/><Relationship Id="rId7" Type="http://schemas.openxmlformats.org/officeDocument/2006/relationships/image" Target="../media/image13.jpe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21.sv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5.svg"/><Relationship Id="rId7" Type="http://schemas.openxmlformats.org/officeDocument/2006/relationships/image" Target="../media/image29.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27.svg"/><Relationship Id="rId4" Type="http://schemas.openxmlformats.org/officeDocument/2006/relationships/image" Target="../media/image15.png"/><Relationship Id="rId9" Type="http://schemas.openxmlformats.org/officeDocument/2006/relationships/image" Target="../media/image31.sv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5.svg"/><Relationship Id="rId7" Type="http://schemas.openxmlformats.org/officeDocument/2006/relationships/image" Target="../media/image29.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27.svg"/><Relationship Id="rId4" Type="http://schemas.openxmlformats.org/officeDocument/2006/relationships/image" Target="../media/image15.png"/><Relationship Id="rId9" Type="http://schemas.openxmlformats.org/officeDocument/2006/relationships/image" Target="../media/image31.sv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9.svg"/><Relationship Id="rId7" Type="http://schemas.openxmlformats.org/officeDocument/2006/relationships/image" Target="../media/image35.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33.svg"/><Relationship Id="rId4" Type="http://schemas.openxmlformats.org/officeDocument/2006/relationships/image" Target="../media/image18.png"/><Relationship Id="rId9" Type="http://schemas.openxmlformats.org/officeDocument/2006/relationships/image" Target="../media/image2.sv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9.svg"/><Relationship Id="rId7" Type="http://schemas.openxmlformats.org/officeDocument/2006/relationships/image" Target="../media/image39.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37.svg"/><Relationship Id="rId4" Type="http://schemas.openxmlformats.org/officeDocument/2006/relationships/image" Target="../media/image20.png"/><Relationship Id="rId9" Type="http://schemas.openxmlformats.org/officeDocument/2006/relationships/image" Target="../media/image21.sv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41.svg"/><Relationship Id="rId7" Type="http://schemas.openxmlformats.org/officeDocument/2006/relationships/image" Target="../media/image2.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3.svg"/><Relationship Id="rId4" Type="http://schemas.openxmlformats.org/officeDocument/2006/relationships/image" Target="../media/image23.png"/><Relationship Id="rId9" Type="http://schemas.openxmlformats.org/officeDocument/2006/relationships/image" Target="../media/image27.sv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45.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7.sv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7.svg"/><Relationship Id="rId7" Type="http://schemas.openxmlformats.org/officeDocument/2006/relationships/image" Target="../media/image51.sv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49.svg"/><Relationship Id="rId4" Type="http://schemas.openxmlformats.org/officeDocument/2006/relationships/image" Target="../media/image26.png"/><Relationship Id="rId9" Type="http://schemas.openxmlformats.org/officeDocument/2006/relationships/image" Target="../media/image53.svg"/></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30.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19.sv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19.sv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svg"/><Relationship Id="rId7" Type="http://schemas.openxmlformats.org/officeDocument/2006/relationships/image" Target="../media/image33.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19.svg"/><Relationship Id="rId10" Type="http://schemas.openxmlformats.org/officeDocument/2006/relationships/image" Target="../media/image36.jpeg"/><Relationship Id="rId4" Type="http://schemas.openxmlformats.org/officeDocument/2006/relationships/image" Target="../media/image10.png"/><Relationship Id="rId9"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4.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5.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svg"/><Relationship Id="rId7" Type="http://schemas.openxmlformats.org/officeDocument/2006/relationships/image" Target="../media/image5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19.sv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2.svg"/><Relationship Id="rId7" Type="http://schemas.openxmlformats.org/officeDocument/2006/relationships/image" Target="../media/image53.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19.svg"/><Relationship Id="rId10" Type="http://schemas.openxmlformats.org/officeDocument/2006/relationships/image" Target="../media/image56.jpeg"/><Relationship Id="rId4" Type="http://schemas.openxmlformats.org/officeDocument/2006/relationships/image" Target="../media/image10.png"/><Relationship Id="rId9" Type="http://schemas.openxmlformats.org/officeDocument/2006/relationships/image" Target="../media/image55.jpeg"/></Relationships>
</file>

<file path=ppt/slides/_rels/slide17.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2.svg"/><Relationship Id="rId7" Type="http://schemas.openxmlformats.org/officeDocument/2006/relationships/image" Target="../media/image58.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19.svg"/><Relationship Id="rId4" Type="http://schemas.openxmlformats.org/officeDocument/2006/relationships/image" Target="../media/image10.png"/><Relationship Id="rId9" Type="http://schemas.openxmlformats.org/officeDocument/2006/relationships/image" Target="../media/image60.jpeg"/></Relationships>
</file>

<file path=ppt/slides/_rels/slide18.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1.jpeg"/><Relationship Id="rId5" Type="http://schemas.openxmlformats.org/officeDocument/2006/relationships/image" Target="../media/image19.sv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2.svg"/><Relationship Id="rId7" Type="http://schemas.openxmlformats.org/officeDocument/2006/relationships/image" Target="../media/image64.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3.jpeg"/><Relationship Id="rId5" Type="http://schemas.openxmlformats.org/officeDocument/2006/relationships/image" Target="../media/image19.svg"/><Relationship Id="rId4" Type="http://schemas.openxmlformats.org/officeDocument/2006/relationships/image" Target="../media/image10.png"/><Relationship Id="rId9" Type="http://schemas.openxmlformats.org/officeDocument/2006/relationships/image" Target="../media/image66.jpeg"/></Relationships>
</file>

<file path=ppt/slides/_rels/slide2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7.xml"/><Relationship Id="rId5" Type="http://schemas.openxmlformats.org/officeDocument/2006/relationships/image" Target="../media/image70.jpeg"/><Relationship Id="rId4" Type="http://schemas.openxmlformats.org/officeDocument/2006/relationships/image" Target="../media/image69.jpeg"/></Relationships>
</file>

<file path=ppt/slides/_rels/slide2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45.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7.sv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7.sv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99.svg"/><Relationship Id="rId7" Type="http://schemas.openxmlformats.org/officeDocument/2006/relationships/image" Target="../media/image2.svg"/><Relationship Id="rId2" Type="http://schemas.openxmlformats.org/officeDocument/2006/relationships/image" Target="../media/image73.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7.sv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27.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27.svg"/><Relationship Id="rId7" Type="http://schemas.openxmlformats.org/officeDocument/2006/relationships/image" Target="../media/image104.svg"/><Relationship Id="rId12"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77.png"/><Relationship Id="rId11" Type="http://schemas.openxmlformats.org/officeDocument/2006/relationships/image" Target="../media/image108.svg"/><Relationship Id="rId5" Type="http://schemas.openxmlformats.org/officeDocument/2006/relationships/image" Target="../media/image2.svg"/><Relationship Id="rId10" Type="http://schemas.openxmlformats.org/officeDocument/2006/relationships/image" Target="../media/image79.png"/><Relationship Id="rId4" Type="http://schemas.openxmlformats.org/officeDocument/2006/relationships/image" Target="../media/image1.png"/><Relationship Id="rId9" Type="http://schemas.openxmlformats.org/officeDocument/2006/relationships/image" Target="../media/image106.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Freeform 2"/>
          <p:cNvSpPr/>
          <p:nvPr/>
        </p:nvSpPr>
        <p:spPr>
          <a:xfrm rot="3172998">
            <a:off x="-2797759" y="5800975"/>
            <a:ext cx="8305886" cy="6914650"/>
          </a:xfrm>
          <a:custGeom>
            <a:avLst/>
            <a:gdLst/>
            <a:ahLst/>
            <a:cxnLst/>
            <a:rect l="l" t="t" r="r" b="b"/>
            <a:pathLst>
              <a:path w="8305886" h="6914650">
                <a:moveTo>
                  <a:pt x="0" y="0"/>
                </a:moveTo>
                <a:lnTo>
                  <a:pt x="8305885" y="0"/>
                </a:lnTo>
                <a:lnTo>
                  <a:pt x="8305885" y="6914650"/>
                </a:lnTo>
                <a:lnTo>
                  <a:pt x="0" y="691465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rot="-7465514">
            <a:off x="12533328" y="-2016994"/>
            <a:ext cx="7131677" cy="5937121"/>
          </a:xfrm>
          <a:custGeom>
            <a:avLst/>
            <a:gdLst/>
            <a:ahLst/>
            <a:cxnLst/>
            <a:rect l="l" t="t" r="r" b="b"/>
            <a:pathLst>
              <a:path w="7131677" h="5937121">
                <a:moveTo>
                  <a:pt x="0" y="0"/>
                </a:moveTo>
                <a:lnTo>
                  <a:pt x="7131677" y="0"/>
                </a:lnTo>
                <a:lnTo>
                  <a:pt x="7131677" y="5937121"/>
                </a:lnTo>
                <a:lnTo>
                  <a:pt x="0" y="593712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a:off x="-1739445" y="-2286308"/>
            <a:ext cx="6445054" cy="6802167"/>
          </a:xfrm>
          <a:custGeom>
            <a:avLst/>
            <a:gdLst/>
            <a:ahLst/>
            <a:cxnLst/>
            <a:rect l="l" t="t" r="r" b="b"/>
            <a:pathLst>
              <a:path w="6445054" h="6802167">
                <a:moveTo>
                  <a:pt x="0" y="0"/>
                </a:moveTo>
                <a:lnTo>
                  <a:pt x="6445054" y="0"/>
                </a:lnTo>
                <a:lnTo>
                  <a:pt x="6445054" y="6802168"/>
                </a:lnTo>
                <a:lnTo>
                  <a:pt x="0" y="680216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5" name="Freeform 5"/>
          <p:cNvSpPr/>
          <p:nvPr/>
        </p:nvSpPr>
        <p:spPr>
          <a:xfrm>
            <a:off x="12229852" y="7668770"/>
            <a:ext cx="7042456" cy="7432671"/>
          </a:xfrm>
          <a:custGeom>
            <a:avLst/>
            <a:gdLst/>
            <a:ahLst/>
            <a:cxnLst/>
            <a:rect l="l" t="t" r="r" b="b"/>
            <a:pathLst>
              <a:path w="7042456" h="7432671">
                <a:moveTo>
                  <a:pt x="0" y="0"/>
                </a:moveTo>
                <a:lnTo>
                  <a:pt x="7042456" y="0"/>
                </a:lnTo>
                <a:lnTo>
                  <a:pt x="7042456" y="7432671"/>
                </a:lnTo>
                <a:lnTo>
                  <a:pt x="0" y="743267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6" name="Freeform 6"/>
          <p:cNvSpPr/>
          <p:nvPr/>
        </p:nvSpPr>
        <p:spPr>
          <a:xfrm>
            <a:off x="5303091" y="7989071"/>
            <a:ext cx="7278732" cy="2538458"/>
          </a:xfrm>
          <a:custGeom>
            <a:avLst/>
            <a:gdLst/>
            <a:ahLst/>
            <a:cxnLst/>
            <a:rect l="l" t="t" r="r" b="b"/>
            <a:pathLst>
              <a:path w="7278732" h="2538458">
                <a:moveTo>
                  <a:pt x="0" y="0"/>
                </a:moveTo>
                <a:lnTo>
                  <a:pt x="7278732" y="0"/>
                </a:lnTo>
                <a:lnTo>
                  <a:pt x="7278732" y="2538458"/>
                </a:lnTo>
                <a:lnTo>
                  <a:pt x="0" y="2538458"/>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7" name="Freeform 7"/>
          <p:cNvSpPr/>
          <p:nvPr/>
        </p:nvSpPr>
        <p:spPr>
          <a:xfrm>
            <a:off x="13877645" y="7519550"/>
            <a:ext cx="5305653" cy="4523070"/>
          </a:xfrm>
          <a:custGeom>
            <a:avLst/>
            <a:gdLst/>
            <a:ahLst/>
            <a:cxnLst/>
            <a:rect l="l" t="t" r="r" b="b"/>
            <a:pathLst>
              <a:path w="5305653" h="4523070">
                <a:moveTo>
                  <a:pt x="0" y="0"/>
                </a:moveTo>
                <a:lnTo>
                  <a:pt x="5305653" y="0"/>
                </a:lnTo>
                <a:lnTo>
                  <a:pt x="5305653" y="4523069"/>
                </a:lnTo>
                <a:lnTo>
                  <a:pt x="0" y="4523069"/>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8" name="Freeform 8"/>
          <p:cNvSpPr/>
          <p:nvPr/>
        </p:nvSpPr>
        <p:spPr>
          <a:xfrm flipH="1" flipV="1">
            <a:off x="-1582761" y="-1181388"/>
            <a:ext cx="5780296" cy="4927702"/>
          </a:xfrm>
          <a:custGeom>
            <a:avLst/>
            <a:gdLst/>
            <a:ahLst/>
            <a:cxnLst/>
            <a:rect l="l" t="t" r="r" b="b"/>
            <a:pathLst>
              <a:path w="5780296" h="4927702">
                <a:moveTo>
                  <a:pt x="5780296" y="4927702"/>
                </a:moveTo>
                <a:lnTo>
                  <a:pt x="0" y="4927702"/>
                </a:lnTo>
                <a:lnTo>
                  <a:pt x="0" y="0"/>
                </a:lnTo>
                <a:lnTo>
                  <a:pt x="5780296" y="0"/>
                </a:lnTo>
                <a:lnTo>
                  <a:pt x="5780296" y="4927702"/>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9" name="Freeform 9"/>
          <p:cNvSpPr/>
          <p:nvPr/>
        </p:nvSpPr>
        <p:spPr>
          <a:xfrm rot="2191037">
            <a:off x="13832712" y="-348809"/>
            <a:ext cx="2249311" cy="2249311"/>
          </a:xfrm>
          <a:custGeom>
            <a:avLst/>
            <a:gdLst/>
            <a:ahLst/>
            <a:cxnLst/>
            <a:rect l="l" t="t" r="r" b="b"/>
            <a:pathLst>
              <a:path w="2249311" h="2249311">
                <a:moveTo>
                  <a:pt x="0" y="0"/>
                </a:moveTo>
                <a:lnTo>
                  <a:pt x="2249311" y="0"/>
                </a:lnTo>
                <a:lnTo>
                  <a:pt x="2249311" y="2249311"/>
                </a:lnTo>
                <a:lnTo>
                  <a:pt x="0" y="2249311"/>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0" name="Freeform 10"/>
          <p:cNvSpPr/>
          <p:nvPr/>
        </p:nvSpPr>
        <p:spPr>
          <a:xfrm>
            <a:off x="314224" y="3746314"/>
            <a:ext cx="1986326" cy="2057400"/>
          </a:xfrm>
          <a:custGeom>
            <a:avLst/>
            <a:gdLst/>
            <a:ahLst/>
            <a:cxnLst/>
            <a:rect l="l" t="t" r="r" b="b"/>
            <a:pathLst>
              <a:path w="1986326" h="2057400">
                <a:moveTo>
                  <a:pt x="0" y="0"/>
                </a:moveTo>
                <a:lnTo>
                  <a:pt x="1986326" y="0"/>
                </a:lnTo>
                <a:lnTo>
                  <a:pt x="1986326" y="2057400"/>
                </a:lnTo>
                <a:lnTo>
                  <a:pt x="0" y="2057400"/>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1" name="Freeform 11"/>
          <p:cNvSpPr/>
          <p:nvPr/>
        </p:nvSpPr>
        <p:spPr>
          <a:xfrm>
            <a:off x="16457080" y="5803714"/>
            <a:ext cx="1604441" cy="1661850"/>
          </a:xfrm>
          <a:custGeom>
            <a:avLst/>
            <a:gdLst/>
            <a:ahLst/>
            <a:cxnLst/>
            <a:rect l="l" t="t" r="r" b="b"/>
            <a:pathLst>
              <a:path w="1604441" h="1661850">
                <a:moveTo>
                  <a:pt x="0" y="0"/>
                </a:moveTo>
                <a:lnTo>
                  <a:pt x="1604440" y="0"/>
                </a:lnTo>
                <a:lnTo>
                  <a:pt x="1604440" y="1661850"/>
                </a:lnTo>
                <a:lnTo>
                  <a:pt x="0" y="1661850"/>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2" name="Freeform 12"/>
          <p:cNvSpPr/>
          <p:nvPr/>
        </p:nvSpPr>
        <p:spPr>
          <a:xfrm>
            <a:off x="8066588" y="2429068"/>
            <a:ext cx="1751739" cy="1971188"/>
          </a:xfrm>
          <a:custGeom>
            <a:avLst/>
            <a:gdLst/>
            <a:ahLst/>
            <a:cxnLst/>
            <a:rect l="l" t="t" r="r" b="b"/>
            <a:pathLst>
              <a:path w="1751739" h="1971188">
                <a:moveTo>
                  <a:pt x="0" y="0"/>
                </a:moveTo>
                <a:lnTo>
                  <a:pt x="1751739" y="0"/>
                </a:lnTo>
                <a:lnTo>
                  <a:pt x="1751739" y="1971187"/>
                </a:lnTo>
                <a:lnTo>
                  <a:pt x="0" y="1971187"/>
                </a:lnTo>
                <a:lnTo>
                  <a:pt x="0" y="0"/>
                </a:lnTo>
                <a:close/>
              </a:path>
            </a:pathLst>
          </a:custGeom>
          <a:blipFill>
            <a:blip r:embed="rId18"/>
            <a:stretch>
              <a:fillRect/>
            </a:stretch>
          </a:blipFill>
        </p:spPr>
      </p:sp>
      <p:sp>
        <p:nvSpPr>
          <p:cNvPr id="13" name="TextBox 13"/>
          <p:cNvSpPr txBox="1"/>
          <p:nvPr/>
        </p:nvSpPr>
        <p:spPr>
          <a:xfrm>
            <a:off x="2300550" y="743884"/>
            <a:ext cx="13283815" cy="962857"/>
          </a:xfrm>
          <a:prstGeom prst="rect">
            <a:avLst/>
          </a:prstGeom>
        </p:spPr>
        <p:txBody>
          <a:bodyPr lIns="0" tIns="0" rIns="0" bIns="0" rtlCol="0" anchor="t">
            <a:spAutoFit/>
          </a:bodyPr>
          <a:lstStyle/>
          <a:p>
            <a:pPr algn="ctr">
              <a:lnSpc>
                <a:spcPts val="7829"/>
              </a:lnSpc>
            </a:pPr>
            <a:r>
              <a:rPr lang="en-US" sz="5592">
                <a:solidFill>
                  <a:srgbClr val="000000"/>
                </a:solidFill>
                <a:latin typeface="Luckiest Guy"/>
                <a:ea typeface="Luckiest Guy"/>
                <a:cs typeface="Luckiest Guy"/>
                <a:sym typeface="Luckiest Guy"/>
              </a:rPr>
              <a:t>INICIATIVAS QUE INCITAN A LA PAZ</a:t>
            </a:r>
          </a:p>
        </p:txBody>
      </p:sp>
      <p:sp>
        <p:nvSpPr>
          <p:cNvPr id="14" name="TextBox 14"/>
          <p:cNvSpPr txBox="1"/>
          <p:nvPr/>
        </p:nvSpPr>
        <p:spPr>
          <a:xfrm>
            <a:off x="4197535" y="4606558"/>
            <a:ext cx="9586074" cy="2912991"/>
          </a:xfrm>
          <a:prstGeom prst="rect">
            <a:avLst/>
          </a:prstGeom>
        </p:spPr>
        <p:txBody>
          <a:bodyPr lIns="0" tIns="0" rIns="0" bIns="0" rtlCol="0" anchor="t">
            <a:spAutoFit/>
          </a:bodyPr>
          <a:lstStyle/>
          <a:p>
            <a:pPr algn="ctr">
              <a:lnSpc>
                <a:spcPts val="4602"/>
              </a:lnSpc>
            </a:pPr>
            <a:r>
              <a:rPr lang="en-US" sz="3287" b="1">
                <a:solidFill>
                  <a:srgbClr val="000000"/>
                </a:solidFill>
                <a:latin typeface="Poppins Medium"/>
                <a:ea typeface="Poppins Medium"/>
                <a:cs typeface="Poppins Medium"/>
                <a:sym typeface="Poppins Medium"/>
              </a:rPr>
              <a:t>JULIANA MARCELA GIRALDO RUIZ</a:t>
            </a:r>
          </a:p>
          <a:p>
            <a:pPr algn="ctr">
              <a:lnSpc>
                <a:spcPts val="4602"/>
              </a:lnSpc>
            </a:pPr>
            <a:r>
              <a:rPr lang="en-US" sz="3287" b="1">
                <a:solidFill>
                  <a:srgbClr val="000000"/>
                </a:solidFill>
                <a:latin typeface="Poppins Medium"/>
                <a:ea typeface="Poppins Medium"/>
                <a:cs typeface="Poppins Medium"/>
                <a:sym typeface="Poppins Medium"/>
              </a:rPr>
              <a:t>TRABAJADORA SOCIAL</a:t>
            </a:r>
          </a:p>
          <a:p>
            <a:pPr algn="ctr">
              <a:lnSpc>
                <a:spcPts val="4602"/>
              </a:lnSpc>
            </a:pPr>
            <a:r>
              <a:rPr lang="en-US" sz="3287" b="1">
                <a:solidFill>
                  <a:srgbClr val="000000"/>
                </a:solidFill>
                <a:latin typeface="Poppins Medium"/>
                <a:ea typeface="Poppins Medium"/>
                <a:cs typeface="Poppins Medium"/>
                <a:sym typeface="Poppins Medium"/>
              </a:rPr>
              <a:t>MAGISTER EN PSICOPEDAGOGÍA</a:t>
            </a:r>
          </a:p>
          <a:p>
            <a:pPr algn="ctr">
              <a:lnSpc>
                <a:spcPts val="4602"/>
              </a:lnSpc>
            </a:pPr>
            <a:r>
              <a:rPr lang="en-US" sz="3287" b="1">
                <a:solidFill>
                  <a:srgbClr val="000000"/>
                </a:solidFill>
                <a:latin typeface="Poppins Medium"/>
                <a:ea typeface="Poppins Medium"/>
                <a:cs typeface="Poppins Medium"/>
                <a:sym typeface="Poppins Medium"/>
              </a:rPr>
              <a:t>DOCENTE ORIENTADORA</a:t>
            </a:r>
          </a:p>
          <a:p>
            <a:pPr algn="ctr">
              <a:lnSpc>
                <a:spcPts val="4602"/>
              </a:lnSpc>
            </a:pPr>
            <a:r>
              <a:rPr lang="en-US" sz="3287" b="1">
                <a:solidFill>
                  <a:srgbClr val="000000"/>
                </a:solidFill>
                <a:latin typeface="Poppins Medium"/>
                <a:ea typeface="Poppins Medium"/>
                <a:cs typeface="Poppins Medium"/>
                <a:sym typeface="Poppins Medium"/>
              </a:rPr>
              <a:t>INSTITUCIÓN EDUCATIVA SAN SEBASTIÁN</a:t>
            </a:r>
          </a:p>
        </p:txBody>
      </p:sp>
      <p:sp>
        <p:nvSpPr>
          <p:cNvPr id="15" name="TextBox 15"/>
          <p:cNvSpPr txBox="1"/>
          <p:nvPr/>
        </p:nvSpPr>
        <p:spPr>
          <a:xfrm>
            <a:off x="2300550" y="1414668"/>
            <a:ext cx="13283815" cy="639641"/>
          </a:xfrm>
          <a:prstGeom prst="rect">
            <a:avLst/>
          </a:prstGeom>
        </p:spPr>
        <p:txBody>
          <a:bodyPr lIns="0" tIns="0" rIns="0" bIns="0" rtlCol="0" anchor="t">
            <a:spAutoFit/>
          </a:bodyPr>
          <a:lstStyle/>
          <a:p>
            <a:pPr algn="ctr">
              <a:lnSpc>
                <a:spcPts val="5169"/>
              </a:lnSpc>
            </a:pPr>
            <a:r>
              <a:rPr lang="en-US" sz="3692">
                <a:solidFill>
                  <a:srgbClr val="000000"/>
                </a:solidFill>
                <a:latin typeface="Luckiest Guy"/>
                <a:ea typeface="Luckiest Guy"/>
                <a:cs typeface="Luckiest Guy"/>
                <a:sym typeface="Luckiest Guy"/>
              </a:rPr>
              <a:t>JUSTICIA ESCOLAR RESTAURATIVA</a:t>
            </a:r>
          </a:p>
        </p:txBody>
      </p:sp>
      <p:sp>
        <p:nvSpPr>
          <p:cNvPr id="16" name="Freeform 16"/>
          <p:cNvSpPr/>
          <p:nvPr/>
        </p:nvSpPr>
        <p:spPr>
          <a:xfrm>
            <a:off x="5303091" y="7989071"/>
            <a:ext cx="7278732" cy="2538458"/>
          </a:xfrm>
          <a:custGeom>
            <a:avLst/>
            <a:gdLst/>
            <a:ahLst/>
            <a:cxnLst/>
            <a:rect l="l" t="t" r="r" b="b"/>
            <a:pathLst>
              <a:path w="7278732" h="2538458">
                <a:moveTo>
                  <a:pt x="0" y="0"/>
                </a:moveTo>
                <a:lnTo>
                  <a:pt x="7278732" y="0"/>
                </a:lnTo>
                <a:lnTo>
                  <a:pt x="7278732" y="2538458"/>
                </a:lnTo>
                <a:lnTo>
                  <a:pt x="0" y="2538458"/>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7" name="Freeform 17"/>
          <p:cNvSpPr/>
          <p:nvPr/>
        </p:nvSpPr>
        <p:spPr>
          <a:xfrm>
            <a:off x="13877645" y="7519550"/>
            <a:ext cx="5305653" cy="4523070"/>
          </a:xfrm>
          <a:custGeom>
            <a:avLst/>
            <a:gdLst/>
            <a:ahLst/>
            <a:cxnLst/>
            <a:rect l="l" t="t" r="r" b="b"/>
            <a:pathLst>
              <a:path w="5305653" h="4523070">
                <a:moveTo>
                  <a:pt x="0" y="0"/>
                </a:moveTo>
                <a:lnTo>
                  <a:pt x="5305653" y="0"/>
                </a:lnTo>
                <a:lnTo>
                  <a:pt x="5305653" y="4523069"/>
                </a:lnTo>
                <a:lnTo>
                  <a:pt x="0" y="4523069"/>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8" name="Freeform 18"/>
          <p:cNvSpPr/>
          <p:nvPr/>
        </p:nvSpPr>
        <p:spPr>
          <a:xfrm flipH="1" flipV="1">
            <a:off x="-1582761" y="-1181388"/>
            <a:ext cx="5780296" cy="4927702"/>
          </a:xfrm>
          <a:custGeom>
            <a:avLst/>
            <a:gdLst/>
            <a:ahLst/>
            <a:cxnLst/>
            <a:rect l="l" t="t" r="r" b="b"/>
            <a:pathLst>
              <a:path w="5780296" h="4927702">
                <a:moveTo>
                  <a:pt x="5780296" y="4927702"/>
                </a:moveTo>
                <a:lnTo>
                  <a:pt x="0" y="4927702"/>
                </a:lnTo>
                <a:lnTo>
                  <a:pt x="0" y="0"/>
                </a:lnTo>
                <a:lnTo>
                  <a:pt x="5780296" y="0"/>
                </a:lnTo>
                <a:lnTo>
                  <a:pt x="5780296" y="4927702"/>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9" name="Freeform 19"/>
          <p:cNvSpPr/>
          <p:nvPr/>
        </p:nvSpPr>
        <p:spPr>
          <a:xfrm rot="2191037">
            <a:off x="13832712" y="-348809"/>
            <a:ext cx="2249311" cy="2249311"/>
          </a:xfrm>
          <a:custGeom>
            <a:avLst/>
            <a:gdLst/>
            <a:ahLst/>
            <a:cxnLst/>
            <a:rect l="l" t="t" r="r" b="b"/>
            <a:pathLst>
              <a:path w="2249311" h="2249311">
                <a:moveTo>
                  <a:pt x="0" y="0"/>
                </a:moveTo>
                <a:lnTo>
                  <a:pt x="2249311" y="0"/>
                </a:lnTo>
                <a:lnTo>
                  <a:pt x="2249311" y="2249311"/>
                </a:lnTo>
                <a:lnTo>
                  <a:pt x="0" y="2249311"/>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20" name="Freeform 20"/>
          <p:cNvSpPr/>
          <p:nvPr/>
        </p:nvSpPr>
        <p:spPr>
          <a:xfrm>
            <a:off x="314224" y="3746314"/>
            <a:ext cx="1986326" cy="2057400"/>
          </a:xfrm>
          <a:custGeom>
            <a:avLst/>
            <a:gdLst/>
            <a:ahLst/>
            <a:cxnLst/>
            <a:rect l="l" t="t" r="r" b="b"/>
            <a:pathLst>
              <a:path w="1986326" h="2057400">
                <a:moveTo>
                  <a:pt x="0" y="0"/>
                </a:moveTo>
                <a:lnTo>
                  <a:pt x="1986326" y="0"/>
                </a:lnTo>
                <a:lnTo>
                  <a:pt x="1986326" y="2057400"/>
                </a:lnTo>
                <a:lnTo>
                  <a:pt x="0" y="2057400"/>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21" name="Freeform 21"/>
          <p:cNvSpPr/>
          <p:nvPr/>
        </p:nvSpPr>
        <p:spPr>
          <a:xfrm>
            <a:off x="16457080" y="5803714"/>
            <a:ext cx="1604441" cy="1661850"/>
          </a:xfrm>
          <a:custGeom>
            <a:avLst/>
            <a:gdLst/>
            <a:ahLst/>
            <a:cxnLst/>
            <a:rect l="l" t="t" r="r" b="b"/>
            <a:pathLst>
              <a:path w="1604441" h="1661850">
                <a:moveTo>
                  <a:pt x="0" y="0"/>
                </a:moveTo>
                <a:lnTo>
                  <a:pt x="1604440" y="0"/>
                </a:lnTo>
                <a:lnTo>
                  <a:pt x="1604440" y="1661850"/>
                </a:lnTo>
                <a:lnTo>
                  <a:pt x="0" y="1661850"/>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22" name="Freeform 22"/>
          <p:cNvSpPr/>
          <p:nvPr/>
        </p:nvSpPr>
        <p:spPr>
          <a:xfrm>
            <a:off x="8066588" y="2429068"/>
            <a:ext cx="1751739" cy="1971188"/>
          </a:xfrm>
          <a:custGeom>
            <a:avLst/>
            <a:gdLst/>
            <a:ahLst/>
            <a:cxnLst/>
            <a:rect l="l" t="t" r="r" b="b"/>
            <a:pathLst>
              <a:path w="1751739" h="1971188">
                <a:moveTo>
                  <a:pt x="0" y="0"/>
                </a:moveTo>
                <a:lnTo>
                  <a:pt x="1751739" y="0"/>
                </a:lnTo>
                <a:lnTo>
                  <a:pt x="1751739" y="1971187"/>
                </a:lnTo>
                <a:lnTo>
                  <a:pt x="0" y="1971187"/>
                </a:lnTo>
                <a:lnTo>
                  <a:pt x="0" y="0"/>
                </a:lnTo>
                <a:close/>
              </a:path>
            </a:pathLst>
          </a:custGeom>
          <a:blipFill>
            <a:blip r:embed="rId18"/>
            <a:stretch>
              <a:fillRect/>
            </a:stretch>
          </a:blipFill>
        </p:spPr>
      </p:sp>
      <p:sp>
        <p:nvSpPr>
          <p:cNvPr id="23" name="TextBox 23"/>
          <p:cNvSpPr txBox="1"/>
          <p:nvPr/>
        </p:nvSpPr>
        <p:spPr>
          <a:xfrm>
            <a:off x="2300550" y="743884"/>
            <a:ext cx="13283815" cy="962857"/>
          </a:xfrm>
          <a:prstGeom prst="rect">
            <a:avLst/>
          </a:prstGeom>
        </p:spPr>
        <p:txBody>
          <a:bodyPr lIns="0" tIns="0" rIns="0" bIns="0" rtlCol="0" anchor="t">
            <a:spAutoFit/>
          </a:bodyPr>
          <a:lstStyle/>
          <a:p>
            <a:pPr algn="ctr">
              <a:lnSpc>
                <a:spcPts val="7829"/>
              </a:lnSpc>
            </a:pPr>
            <a:r>
              <a:rPr lang="en-US" sz="5592">
                <a:solidFill>
                  <a:srgbClr val="000000"/>
                </a:solidFill>
                <a:latin typeface="Luckiest Guy"/>
                <a:ea typeface="Luckiest Guy"/>
                <a:cs typeface="Luckiest Guy"/>
                <a:sym typeface="Luckiest Guy"/>
              </a:rPr>
              <a:t>INICIATIVAS QUE INCITAN A LA PAZ</a:t>
            </a:r>
          </a:p>
        </p:txBody>
      </p:sp>
      <p:sp>
        <p:nvSpPr>
          <p:cNvPr id="24" name="TextBox 24"/>
          <p:cNvSpPr txBox="1"/>
          <p:nvPr/>
        </p:nvSpPr>
        <p:spPr>
          <a:xfrm>
            <a:off x="4197535" y="4606558"/>
            <a:ext cx="9586074" cy="2912991"/>
          </a:xfrm>
          <a:prstGeom prst="rect">
            <a:avLst/>
          </a:prstGeom>
        </p:spPr>
        <p:txBody>
          <a:bodyPr lIns="0" tIns="0" rIns="0" bIns="0" rtlCol="0" anchor="t">
            <a:spAutoFit/>
          </a:bodyPr>
          <a:lstStyle/>
          <a:p>
            <a:pPr algn="ctr">
              <a:lnSpc>
                <a:spcPts val="4602"/>
              </a:lnSpc>
            </a:pPr>
            <a:r>
              <a:rPr lang="en-US" sz="3287" b="1">
                <a:solidFill>
                  <a:srgbClr val="000000"/>
                </a:solidFill>
                <a:latin typeface="Poppins Medium"/>
                <a:ea typeface="Poppins Medium"/>
                <a:cs typeface="Poppins Medium"/>
                <a:sym typeface="Poppins Medium"/>
              </a:rPr>
              <a:t>JULIANA MARCELA GIRALDO RUIZ</a:t>
            </a:r>
          </a:p>
          <a:p>
            <a:pPr algn="ctr">
              <a:lnSpc>
                <a:spcPts val="4602"/>
              </a:lnSpc>
            </a:pPr>
            <a:r>
              <a:rPr lang="en-US" sz="3287" b="1">
                <a:solidFill>
                  <a:srgbClr val="000000"/>
                </a:solidFill>
                <a:latin typeface="Poppins Medium"/>
                <a:ea typeface="Poppins Medium"/>
                <a:cs typeface="Poppins Medium"/>
                <a:sym typeface="Poppins Medium"/>
              </a:rPr>
              <a:t>TRABAJADORA SOCIAL</a:t>
            </a:r>
          </a:p>
          <a:p>
            <a:pPr algn="ctr">
              <a:lnSpc>
                <a:spcPts val="4602"/>
              </a:lnSpc>
            </a:pPr>
            <a:r>
              <a:rPr lang="en-US" sz="3287" b="1">
                <a:solidFill>
                  <a:srgbClr val="000000"/>
                </a:solidFill>
                <a:latin typeface="Poppins Medium"/>
                <a:ea typeface="Poppins Medium"/>
                <a:cs typeface="Poppins Medium"/>
                <a:sym typeface="Poppins Medium"/>
              </a:rPr>
              <a:t>MAGISTER EN PSICOPEDAGOGÍA</a:t>
            </a:r>
          </a:p>
          <a:p>
            <a:pPr algn="ctr">
              <a:lnSpc>
                <a:spcPts val="4602"/>
              </a:lnSpc>
            </a:pPr>
            <a:r>
              <a:rPr lang="en-US" sz="3287" b="1">
                <a:solidFill>
                  <a:srgbClr val="000000"/>
                </a:solidFill>
                <a:latin typeface="Poppins Medium"/>
                <a:ea typeface="Poppins Medium"/>
                <a:cs typeface="Poppins Medium"/>
                <a:sym typeface="Poppins Medium"/>
              </a:rPr>
              <a:t>DOCENTE ORIENTADORA</a:t>
            </a:r>
          </a:p>
          <a:p>
            <a:pPr algn="ctr">
              <a:lnSpc>
                <a:spcPts val="4602"/>
              </a:lnSpc>
            </a:pPr>
            <a:r>
              <a:rPr lang="en-US" sz="3287" b="1">
                <a:solidFill>
                  <a:srgbClr val="000000"/>
                </a:solidFill>
                <a:latin typeface="Poppins Medium"/>
                <a:ea typeface="Poppins Medium"/>
                <a:cs typeface="Poppins Medium"/>
                <a:sym typeface="Poppins Medium"/>
              </a:rPr>
              <a:t>INSTITUCIÓN EDUCATIVA SAN SEBASTIÁN</a:t>
            </a:r>
          </a:p>
        </p:txBody>
      </p:sp>
      <p:sp>
        <p:nvSpPr>
          <p:cNvPr id="25" name="TextBox 25"/>
          <p:cNvSpPr txBox="1"/>
          <p:nvPr/>
        </p:nvSpPr>
        <p:spPr>
          <a:xfrm>
            <a:off x="2300550" y="1414668"/>
            <a:ext cx="13283815" cy="639641"/>
          </a:xfrm>
          <a:prstGeom prst="rect">
            <a:avLst/>
          </a:prstGeom>
        </p:spPr>
        <p:txBody>
          <a:bodyPr lIns="0" tIns="0" rIns="0" bIns="0" rtlCol="0" anchor="t">
            <a:spAutoFit/>
          </a:bodyPr>
          <a:lstStyle/>
          <a:p>
            <a:pPr algn="ctr">
              <a:lnSpc>
                <a:spcPts val="5169"/>
              </a:lnSpc>
            </a:pPr>
            <a:r>
              <a:rPr lang="en-US" sz="3692">
                <a:solidFill>
                  <a:srgbClr val="000000"/>
                </a:solidFill>
                <a:latin typeface="Luckiest Guy"/>
                <a:ea typeface="Luckiest Guy"/>
                <a:cs typeface="Luckiest Guy"/>
                <a:sym typeface="Luckiest Guy"/>
              </a:rPr>
              <a:t>JUSTICIA ESCOLAR RESTAURATIVA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465514">
            <a:off x="13871750" y="8028100"/>
            <a:ext cx="7131677" cy="5937121"/>
          </a:xfrm>
          <a:custGeom>
            <a:avLst/>
            <a:gdLst/>
            <a:ahLst/>
            <a:cxnLst/>
            <a:rect l="l" t="t" r="r" b="b"/>
            <a:pathLst>
              <a:path w="7131677" h="5937121">
                <a:moveTo>
                  <a:pt x="0" y="0"/>
                </a:moveTo>
                <a:lnTo>
                  <a:pt x="7131677" y="0"/>
                </a:lnTo>
                <a:lnTo>
                  <a:pt x="7131677" y="5937121"/>
                </a:lnTo>
                <a:lnTo>
                  <a:pt x="0" y="593712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rot="-7465514">
            <a:off x="14231538" y="-2225873"/>
            <a:ext cx="7131677" cy="5937121"/>
          </a:xfrm>
          <a:custGeom>
            <a:avLst/>
            <a:gdLst/>
            <a:ahLst/>
            <a:cxnLst/>
            <a:rect l="l" t="t" r="r" b="b"/>
            <a:pathLst>
              <a:path w="7131677" h="5937121">
                <a:moveTo>
                  <a:pt x="0" y="0"/>
                </a:moveTo>
                <a:lnTo>
                  <a:pt x="7131677" y="0"/>
                </a:lnTo>
                <a:lnTo>
                  <a:pt x="7131677" y="5937121"/>
                </a:lnTo>
                <a:lnTo>
                  <a:pt x="0" y="593712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a:off x="16460342" y="7067919"/>
            <a:ext cx="1827658" cy="3392405"/>
          </a:xfrm>
          <a:custGeom>
            <a:avLst/>
            <a:gdLst/>
            <a:ahLst/>
            <a:cxnLst/>
            <a:rect l="l" t="t" r="r" b="b"/>
            <a:pathLst>
              <a:path w="1827658" h="3392405">
                <a:moveTo>
                  <a:pt x="0" y="0"/>
                </a:moveTo>
                <a:lnTo>
                  <a:pt x="1827658" y="0"/>
                </a:lnTo>
                <a:lnTo>
                  <a:pt x="1827658" y="3392405"/>
                </a:lnTo>
                <a:lnTo>
                  <a:pt x="0" y="339240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Freeform 5"/>
          <p:cNvSpPr/>
          <p:nvPr/>
        </p:nvSpPr>
        <p:spPr>
          <a:xfrm>
            <a:off x="10007671" y="259559"/>
            <a:ext cx="8755088" cy="6511767"/>
          </a:xfrm>
          <a:custGeom>
            <a:avLst/>
            <a:gdLst/>
            <a:ahLst/>
            <a:cxnLst/>
            <a:rect l="l" t="t" r="r" b="b"/>
            <a:pathLst>
              <a:path w="8755088" h="6511767">
                <a:moveTo>
                  <a:pt x="0" y="0"/>
                </a:moveTo>
                <a:lnTo>
                  <a:pt x="8755088" y="0"/>
                </a:lnTo>
                <a:lnTo>
                  <a:pt x="8755088" y="6511767"/>
                </a:lnTo>
                <a:lnTo>
                  <a:pt x="0" y="6511767"/>
                </a:lnTo>
                <a:lnTo>
                  <a:pt x="0" y="0"/>
                </a:lnTo>
                <a:close/>
              </a:path>
            </a:pathLst>
          </a:custGeom>
          <a:blipFill>
            <a:blip r:embed="rId6"/>
            <a:stretch>
              <a:fillRect/>
            </a:stretch>
          </a:blipFill>
        </p:spPr>
      </p:sp>
      <p:sp>
        <p:nvSpPr>
          <p:cNvPr id="6" name="Freeform 6"/>
          <p:cNvSpPr/>
          <p:nvPr/>
        </p:nvSpPr>
        <p:spPr>
          <a:xfrm>
            <a:off x="278674" y="4987763"/>
            <a:ext cx="9728998" cy="5472561"/>
          </a:xfrm>
          <a:custGeom>
            <a:avLst/>
            <a:gdLst/>
            <a:ahLst/>
            <a:cxnLst/>
            <a:rect l="l" t="t" r="r" b="b"/>
            <a:pathLst>
              <a:path w="9728998" h="5472561">
                <a:moveTo>
                  <a:pt x="0" y="0"/>
                </a:moveTo>
                <a:lnTo>
                  <a:pt x="9728997" y="0"/>
                </a:lnTo>
                <a:lnTo>
                  <a:pt x="9728997" y="5472561"/>
                </a:lnTo>
                <a:lnTo>
                  <a:pt x="0" y="5472561"/>
                </a:lnTo>
                <a:lnTo>
                  <a:pt x="0" y="0"/>
                </a:lnTo>
                <a:close/>
              </a:path>
            </a:pathLst>
          </a:custGeom>
          <a:blipFill>
            <a:blip r:embed="rId7"/>
            <a:stretch>
              <a:fillRect/>
            </a:stretch>
          </a:blipFill>
        </p:spPr>
      </p:sp>
      <p:sp>
        <p:nvSpPr>
          <p:cNvPr id="7" name="Freeform 7"/>
          <p:cNvSpPr/>
          <p:nvPr/>
        </p:nvSpPr>
        <p:spPr>
          <a:xfrm>
            <a:off x="6675854" y="930702"/>
            <a:ext cx="2296987" cy="2584741"/>
          </a:xfrm>
          <a:custGeom>
            <a:avLst/>
            <a:gdLst/>
            <a:ahLst/>
            <a:cxnLst/>
            <a:rect l="l" t="t" r="r" b="b"/>
            <a:pathLst>
              <a:path w="2296987" h="2584741">
                <a:moveTo>
                  <a:pt x="0" y="0"/>
                </a:moveTo>
                <a:lnTo>
                  <a:pt x="2296986" y="0"/>
                </a:lnTo>
                <a:lnTo>
                  <a:pt x="2296986" y="2584741"/>
                </a:lnTo>
                <a:lnTo>
                  <a:pt x="0" y="2584741"/>
                </a:lnTo>
                <a:lnTo>
                  <a:pt x="0" y="0"/>
                </a:lnTo>
                <a:close/>
              </a:path>
            </a:pathLst>
          </a:custGeom>
          <a:blipFill>
            <a:blip r:embed="rId8"/>
            <a:stretch>
              <a:fillRect/>
            </a:stretch>
          </a:blipFill>
        </p:spPr>
      </p:sp>
      <p:sp>
        <p:nvSpPr>
          <p:cNvPr id="8" name="TextBox 8"/>
          <p:cNvSpPr txBox="1"/>
          <p:nvPr/>
        </p:nvSpPr>
        <p:spPr>
          <a:xfrm>
            <a:off x="1198266" y="1114425"/>
            <a:ext cx="7040233" cy="2677943"/>
          </a:xfrm>
          <a:prstGeom prst="rect">
            <a:avLst/>
          </a:prstGeom>
        </p:spPr>
        <p:txBody>
          <a:bodyPr lIns="0" tIns="0" rIns="0" bIns="0" rtlCol="0" anchor="t">
            <a:spAutoFit/>
          </a:bodyPr>
          <a:lstStyle/>
          <a:p>
            <a:pPr marL="0" lvl="0" indent="0" algn="l">
              <a:lnSpc>
                <a:spcPts val="10484"/>
              </a:lnSpc>
              <a:spcBef>
                <a:spcPct val="0"/>
              </a:spcBef>
            </a:pPr>
            <a:r>
              <a:rPr lang="en-US" sz="9531" spc="171">
                <a:solidFill>
                  <a:srgbClr val="031028"/>
                </a:solidFill>
                <a:latin typeface="Luducudu"/>
                <a:ea typeface="Luducudu"/>
                <a:cs typeface="Luducudu"/>
                <a:sym typeface="Luducudu"/>
              </a:rPr>
              <a:t>ie san sebastían</a:t>
            </a:r>
          </a:p>
        </p:txBody>
      </p:sp>
      <p:sp>
        <p:nvSpPr>
          <p:cNvPr id="9" name="TextBox 9"/>
          <p:cNvSpPr txBox="1"/>
          <p:nvPr/>
        </p:nvSpPr>
        <p:spPr>
          <a:xfrm>
            <a:off x="683910" y="4133278"/>
            <a:ext cx="8918525" cy="494526"/>
          </a:xfrm>
          <a:prstGeom prst="rect">
            <a:avLst/>
          </a:prstGeom>
        </p:spPr>
        <p:txBody>
          <a:bodyPr lIns="0" tIns="0" rIns="0" bIns="0" rtlCol="0" anchor="t">
            <a:spAutoFit/>
          </a:bodyPr>
          <a:lstStyle/>
          <a:p>
            <a:pPr algn="ctr">
              <a:lnSpc>
                <a:spcPts val="3902"/>
              </a:lnSpc>
              <a:spcBef>
                <a:spcPct val="0"/>
              </a:spcBef>
            </a:pPr>
            <a:r>
              <a:rPr lang="en-US" sz="3121" spc="18">
                <a:solidFill>
                  <a:srgbClr val="031028"/>
                </a:solidFill>
                <a:latin typeface="Sniglet"/>
                <a:ea typeface="Sniglet"/>
                <a:cs typeface="Sniglet"/>
                <a:sym typeface="Sniglet"/>
              </a:rPr>
              <a:t>ESCUELA CERTIFICADA EN ENTORNOS SALUDABLES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Freeform 2"/>
          <p:cNvSpPr/>
          <p:nvPr/>
        </p:nvSpPr>
        <p:spPr>
          <a:xfrm>
            <a:off x="3373090" y="3482704"/>
            <a:ext cx="1873806" cy="1921852"/>
          </a:xfrm>
          <a:custGeom>
            <a:avLst/>
            <a:gdLst/>
            <a:ahLst/>
            <a:cxnLst/>
            <a:rect l="l" t="t" r="r" b="b"/>
            <a:pathLst>
              <a:path w="1873806" h="1921852">
                <a:moveTo>
                  <a:pt x="0" y="0"/>
                </a:moveTo>
                <a:lnTo>
                  <a:pt x="1873805" y="0"/>
                </a:lnTo>
                <a:lnTo>
                  <a:pt x="1873805" y="1921853"/>
                </a:lnTo>
                <a:lnTo>
                  <a:pt x="0" y="192185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a:off x="8205886" y="3482704"/>
            <a:ext cx="1873806" cy="1921852"/>
          </a:xfrm>
          <a:custGeom>
            <a:avLst/>
            <a:gdLst/>
            <a:ahLst/>
            <a:cxnLst/>
            <a:rect l="l" t="t" r="r" b="b"/>
            <a:pathLst>
              <a:path w="1873806" h="1921852">
                <a:moveTo>
                  <a:pt x="0" y="0"/>
                </a:moveTo>
                <a:lnTo>
                  <a:pt x="1873806" y="0"/>
                </a:lnTo>
                <a:lnTo>
                  <a:pt x="1873806" y="1921853"/>
                </a:lnTo>
                <a:lnTo>
                  <a:pt x="0" y="192185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a:off x="13041105" y="3482704"/>
            <a:ext cx="1873806" cy="1921852"/>
          </a:xfrm>
          <a:custGeom>
            <a:avLst/>
            <a:gdLst/>
            <a:ahLst/>
            <a:cxnLst/>
            <a:rect l="l" t="t" r="r" b="b"/>
            <a:pathLst>
              <a:path w="1873806" h="1921852">
                <a:moveTo>
                  <a:pt x="0" y="0"/>
                </a:moveTo>
                <a:lnTo>
                  <a:pt x="1873805" y="0"/>
                </a:lnTo>
                <a:lnTo>
                  <a:pt x="1873805" y="1921853"/>
                </a:lnTo>
                <a:lnTo>
                  <a:pt x="0" y="192185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5" name="TextBox 5"/>
          <p:cNvSpPr txBox="1"/>
          <p:nvPr/>
        </p:nvSpPr>
        <p:spPr>
          <a:xfrm>
            <a:off x="4231132" y="2034541"/>
            <a:ext cx="9825736" cy="1043762"/>
          </a:xfrm>
          <a:prstGeom prst="rect">
            <a:avLst/>
          </a:prstGeom>
        </p:spPr>
        <p:txBody>
          <a:bodyPr lIns="0" tIns="0" rIns="0" bIns="0" rtlCol="0" anchor="t">
            <a:spAutoFit/>
          </a:bodyPr>
          <a:lstStyle/>
          <a:p>
            <a:pPr marL="0" lvl="0" indent="0" algn="ctr">
              <a:lnSpc>
                <a:spcPts val="8023"/>
              </a:lnSpc>
              <a:spcBef>
                <a:spcPct val="0"/>
              </a:spcBef>
            </a:pPr>
            <a:r>
              <a:rPr lang="en-US" sz="7294" spc="131">
                <a:solidFill>
                  <a:srgbClr val="031028"/>
                </a:solidFill>
                <a:latin typeface="Luducudu"/>
                <a:ea typeface="Luducudu"/>
                <a:cs typeface="Luducudu"/>
                <a:sym typeface="Luducudu"/>
              </a:rPr>
              <a:t>situaciones encontradas</a:t>
            </a:r>
          </a:p>
        </p:txBody>
      </p:sp>
      <p:sp>
        <p:nvSpPr>
          <p:cNvPr id="6" name="TextBox 6"/>
          <p:cNvSpPr txBox="1"/>
          <p:nvPr/>
        </p:nvSpPr>
        <p:spPr>
          <a:xfrm>
            <a:off x="2012142" y="5575018"/>
            <a:ext cx="4595701" cy="2567354"/>
          </a:xfrm>
          <a:prstGeom prst="rect">
            <a:avLst/>
          </a:prstGeom>
        </p:spPr>
        <p:txBody>
          <a:bodyPr lIns="0" tIns="0" rIns="0" bIns="0" rtlCol="0" anchor="t">
            <a:spAutoFit/>
          </a:bodyPr>
          <a:lstStyle/>
          <a:p>
            <a:pPr algn="ctr">
              <a:lnSpc>
                <a:spcPts val="3400"/>
              </a:lnSpc>
            </a:pPr>
            <a:r>
              <a:rPr lang="en-US" sz="2720" spc="16">
                <a:solidFill>
                  <a:srgbClr val="031028"/>
                </a:solidFill>
                <a:latin typeface="Sniglet"/>
                <a:ea typeface="Sniglet"/>
                <a:cs typeface="Sniglet"/>
                <a:sym typeface="Sniglet"/>
              </a:rPr>
              <a:t>DIFICULTADES PARA RESOLVER CONFLICTOS DESDE EL DIALOGO</a:t>
            </a:r>
          </a:p>
          <a:p>
            <a:pPr algn="ctr">
              <a:lnSpc>
                <a:spcPts val="3400"/>
              </a:lnSpc>
            </a:pPr>
            <a:endParaRPr lang="en-US" sz="2720" spc="16">
              <a:solidFill>
                <a:srgbClr val="031028"/>
              </a:solidFill>
              <a:latin typeface="Sniglet"/>
              <a:ea typeface="Sniglet"/>
              <a:cs typeface="Sniglet"/>
              <a:sym typeface="Sniglet"/>
            </a:endParaRPr>
          </a:p>
          <a:p>
            <a:pPr algn="ctr">
              <a:lnSpc>
                <a:spcPts val="3400"/>
              </a:lnSpc>
            </a:pPr>
            <a:r>
              <a:rPr lang="en-US" sz="2720" spc="16">
                <a:solidFill>
                  <a:srgbClr val="031028"/>
                </a:solidFill>
                <a:latin typeface="Sniglet"/>
                <a:ea typeface="Sniglet"/>
                <a:cs typeface="Sniglet"/>
                <a:sym typeface="Sniglet"/>
              </a:rPr>
              <a:t>INTOLERANCIA</a:t>
            </a:r>
          </a:p>
          <a:p>
            <a:pPr algn="ctr">
              <a:lnSpc>
                <a:spcPts val="3400"/>
              </a:lnSpc>
            </a:pPr>
            <a:r>
              <a:rPr lang="en-US" sz="2720" spc="16">
                <a:solidFill>
                  <a:srgbClr val="031028"/>
                </a:solidFill>
                <a:latin typeface="Sniglet"/>
                <a:ea typeface="Sniglet"/>
                <a:cs typeface="Sniglet"/>
                <a:sym typeface="Sniglet"/>
              </a:rPr>
              <a:t>BAJO CONTROL DE IMPULSOS</a:t>
            </a:r>
          </a:p>
        </p:txBody>
      </p:sp>
      <p:sp>
        <p:nvSpPr>
          <p:cNvPr id="7" name="TextBox 7"/>
          <p:cNvSpPr txBox="1"/>
          <p:nvPr/>
        </p:nvSpPr>
        <p:spPr>
          <a:xfrm>
            <a:off x="6844939" y="5575018"/>
            <a:ext cx="4595701" cy="2139757"/>
          </a:xfrm>
          <a:prstGeom prst="rect">
            <a:avLst/>
          </a:prstGeom>
        </p:spPr>
        <p:txBody>
          <a:bodyPr lIns="0" tIns="0" rIns="0" bIns="0" rtlCol="0" anchor="t">
            <a:spAutoFit/>
          </a:bodyPr>
          <a:lstStyle/>
          <a:p>
            <a:pPr algn="ctr">
              <a:lnSpc>
                <a:spcPts val="3400"/>
              </a:lnSpc>
            </a:pPr>
            <a:r>
              <a:rPr lang="en-US" sz="2720" spc="16">
                <a:solidFill>
                  <a:srgbClr val="031028"/>
                </a:solidFill>
                <a:latin typeface="Sniglet"/>
                <a:ea typeface="Sniglet"/>
                <a:cs typeface="Sniglet"/>
                <a:sym typeface="Sniglet"/>
              </a:rPr>
              <a:t>PATRONES DE VIOLENCIA APRENDIDOS EN EL ENTORNO FAMILIAR Y SOCIAL</a:t>
            </a:r>
          </a:p>
          <a:p>
            <a:pPr algn="ctr">
              <a:lnSpc>
                <a:spcPts val="3400"/>
              </a:lnSpc>
            </a:pPr>
            <a:endParaRPr lang="en-US" sz="2720" spc="16">
              <a:solidFill>
                <a:srgbClr val="031028"/>
              </a:solidFill>
              <a:latin typeface="Sniglet"/>
              <a:ea typeface="Sniglet"/>
              <a:cs typeface="Sniglet"/>
              <a:sym typeface="Sniglet"/>
            </a:endParaRPr>
          </a:p>
          <a:p>
            <a:pPr algn="ctr">
              <a:lnSpc>
                <a:spcPts val="3400"/>
              </a:lnSpc>
            </a:pPr>
            <a:r>
              <a:rPr lang="en-US" sz="2720" spc="16">
                <a:solidFill>
                  <a:srgbClr val="031028"/>
                </a:solidFill>
                <a:latin typeface="Sniglet"/>
                <a:ea typeface="Sniglet"/>
                <a:cs typeface="Sniglet"/>
                <a:sym typeface="Sniglet"/>
              </a:rPr>
              <a:t>VIOLENCIA INTRAFAMILIAR</a:t>
            </a:r>
          </a:p>
        </p:txBody>
      </p:sp>
      <p:sp>
        <p:nvSpPr>
          <p:cNvPr id="8" name="TextBox 8"/>
          <p:cNvSpPr txBox="1"/>
          <p:nvPr/>
        </p:nvSpPr>
        <p:spPr>
          <a:xfrm>
            <a:off x="11680157" y="5575018"/>
            <a:ext cx="4595701" cy="3422547"/>
          </a:xfrm>
          <a:prstGeom prst="rect">
            <a:avLst/>
          </a:prstGeom>
        </p:spPr>
        <p:txBody>
          <a:bodyPr lIns="0" tIns="0" rIns="0" bIns="0" rtlCol="0" anchor="t">
            <a:spAutoFit/>
          </a:bodyPr>
          <a:lstStyle/>
          <a:p>
            <a:pPr algn="ctr">
              <a:lnSpc>
                <a:spcPts val="3400"/>
              </a:lnSpc>
            </a:pPr>
            <a:r>
              <a:rPr lang="en-US" sz="2720" spc="16">
                <a:solidFill>
                  <a:srgbClr val="031028"/>
                </a:solidFill>
                <a:latin typeface="Sniglet"/>
                <a:ea typeface="Sniglet"/>
                <a:cs typeface="Sniglet"/>
                <a:sym typeface="Sniglet"/>
              </a:rPr>
              <a:t>CONSUMO DE SPA</a:t>
            </a:r>
          </a:p>
          <a:p>
            <a:pPr algn="ctr">
              <a:lnSpc>
                <a:spcPts val="3400"/>
              </a:lnSpc>
            </a:pPr>
            <a:r>
              <a:rPr lang="en-US" sz="2720" spc="16">
                <a:solidFill>
                  <a:srgbClr val="031028"/>
                </a:solidFill>
                <a:latin typeface="Sniglet"/>
                <a:ea typeface="Sniglet"/>
                <a:cs typeface="Sniglet"/>
                <a:sym typeface="Sniglet"/>
              </a:rPr>
              <a:t>CONSUMO DE VAPEADORES</a:t>
            </a:r>
          </a:p>
          <a:p>
            <a:pPr algn="ctr">
              <a:lnSpc>
                <a:spcPts val="3400"/>
              </a:lnSpc>
            </a:pPr>
            <a:r>
              <a:rPr lang="en-US" sz="2720" spc="16">
                <a:solidFill>
                  <a:srgbClr val="031028"/>
                </a:solidFill>
                <a:latin typeface="Sniglet"/>
                <a:ea typeface="Sniglet"/>
                <a:cs typeface="Sniglet"/>
                <a:sym typeface="Sniglet"/>
              </a:rPr>
              <a:t>INASISTENCIA-DESERCIÓN</a:t>
            </a:r>
          </a:p>
          <a:p>
            <a:pPr algn="ctr">
              <a:lnSpc>
                <a:spcPts val="3400"/>
              </a:lnSpc>
            </a:pPr>
            <a:endParaRPr lang="en-US" sz="2720" spc="16">
              <a:solidFill>
                <a:srgbClr val="031028"/>
              </a:solidFill>
              <a:latin typeface="Sniglet"/>
              <a:ea typeface="Sniglet"/>
              <a:cs typeface="Sniglet"/>
              <a:sym typeface="Sniglet"/>
            </a:endParaRPr>
          </a:p>
          <a:p>
            <a:pPr algn="ctr">
              <a:lnSpc>
                <a:spcPts val="3400"/>
              </a:lnSpc>
            </a:pPr>
            <a:r>
              <a:rPr lang="en-US" sz="2720" spc="16">
                <a:solidFill>
                  <a:srgbClr val="031028"/>
                </a:solidFill>
                <a:latin typeface="Sniglet"/>
                <a:ea typeface="Sniglet"/>
                <a:cs typeface="Sniglet"/>
                <a:sym typeface="Sniglet"/>
              </a:rPr>
              <a:t>ACTIVIDADES ILICITAS EN EL MEDIO FAMILIAR ASOCIADAS A SPA</a:t>
            </a:r>
          </a:p>
          <a:p>
            <a:pPr algn="ctr">
              <a:lnSpc>
                <a:spcPts val="3400"/>
              </a:lnSpc>
            </a:pPr>
            <a:endParaRPr lang="en-US" sz="2720" spc="16">
              <a:solidFill>
                <a:srgbClr val="031028"/>
              </a:solidFill>
              <a:latin typeface="Sniglet"/>
              <a:ea typeface="Sniglet"/>
              <a:cs typeface="Sniglet"/>
              <a:sym typeface="Sniglet"/>
            </a:endParaRPr>
          </a:p>
        </p:txBody>
      </p:sp>
      <p:sp>
        <p:nvSpPr>
          <p:cNvPr id="9" name="Freeform 9"/>
          <p:cNvSpPr/>
          <p:nvPr/>
        </p:nvSpPr>
        <p:spPr>
          <a:xfrm rot="-7465514">
            <a:off x="14227101" y="-2146869"/>
            <a:ext cx="7131677" cy="5937121"/>
          </a:xfrm>
          <a:custGeom>
            <a:avLst/>
            <a:gdLst/>
            <a:ahLst/>
            <a:cxnLst/>
            <a:rect l="l" t="t" r="r" b="b"/>
            <a:pathLst>
              <a:path w="7131677" h="5937121">
                <a:moveTo>
                  <a:pt x="0" y="0"/>
                </a:moveTo>
                <a:lnTo>
                  <a:pt x="7131677" y="0"/>
                </a:lnTo>
                <a:lnTo>
                  <a:pt x="7131677"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10" name="Freeform 10"/>
          <p:cNvSpPr/>
          <p:nvPr/>
        </p:nvSpPr>
        <p:spPr>
          <a:xfrm rot="-7465514">
            <a:off x="-4390959" y="7463529"/>
            <a:ext cx="7131677" cy="5937121"/>
          </a:xfrm>
          <a:custGeom>
            <a:avLst/>
            <a:gdLst/>
            <a:ahLst/>
            <a:cxnLst/>
            <a:rect l="l" t="t" r="r" b="b"/>
            <a:pathLst>
              <a:path w="7131677" h="5937121">
                <a:moveTo>
                  <a:pt x="0" y="0"/>
                </a:moveTo>
                <a:lnTo>
                  <a:pt x="7131677" y="0"/>
                </a:lnTo>
                <a:lnTo>
                  <a:pt x="7131677"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11" name="Freeform 11"/>
          <p:cNvSpPr/>
          <p:nvPr/>
        </p:nvSpPr>
        <p:spPr>
          <a:xfrm rot="2608205">
            <a:off x="-1066847" y="144299"/>
            <a:ext cx="3435006" cy="6785198"/>
          </a:xfrm>
          <a:custGeom>
            <a:avLst/>
            <a:gdLst/>
            <a:ahLst/>
            <a:cxnLst/>
            <a:rect l="l" t="t" r="r" b="b"/>
            <a:pathLst>
              <a:path w="3435006" h="6785198">
                <a:moveTo>
                  <a:pt x="0" y="0"/>
                </a:moveTo>
                <a:lnTo>
                  <a:pt x="3435006" y="0"/>
                </a:lnTo>
                <a:lnTo>
                  <a:pt x="3435006" y="6785198"/>
                </a:lnTo>
                <a:lnTo>
                  <a:pt x="0" y="6785198"/>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2" name="Freeform 12"/>
          <p:cNvSpPr/>
          <p:nvPr/>
        </p:nvSpPr>
        <p:spPr>
          <a:xfrm rot="-821269">
            <a:off x="15296859" y="6793070"/>
            <a:ext cx="4992159" cy="3831482"/>
          </a:xfrm>
          <a:custGeom>
            <a:avLst/>
            <a:gdLst/>
            <a:ahLst/>
            <a:cxnLst/>
            <a:rect l="l" t="t" r="r" b="b"/>
            <a:pathLst>
              <a:path w="4992159" h="3831482">
                <a:moveTo>
                  <a:pt x="0" y="0"/>
                </a:moveTo>
                <a:lnTo>
                  <a:pt x="4992160" y="0"/>
                </a:lnTo>
                <a:lnTo>
                  <a:pt x="4992160" y="3831482"/>
                </a:lnTo>
                <a:lnTo>
                  <a:pt x="0" y="383148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Freeform 2"/>
          <p:cNvSpPr/>
          <p:nvPr/>
        </p:nvSpPr>
        <p:spPr>
          <a:xfrm>
            <a:off x="3373090" y="3482704"/>
            <a:ext cx="1873806" cy="1921852"/>
          </a:xfrm>
          <a:custGeom>
            <a:avLst/>
            <a:gdLst/>
            <a:ahLst/>
            <a:cxnLst/>
            <a:rect l="l" t="t" r="r" b="b"/>
            <a:pathLst>
              <a:path w="1873806" h="1921852">
                <a:moveTo>
                  <a:pt x="0" y="0"/>
                </a:moveTo>
                <a:lnTo>
                  <a:pt x="1873805" y="0"/>
                </a:lnTo>
                <a:lnTo>
                  <a:pt x="1873805" y="1921853"/>
                </a:lnTo>
                <a:lnTo>
                  <a:pt x="0" y="192185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a:off x="8205886" y="3482704"/>
            <a:ext cx="1873806" cy="1921852"/>
          </a:xfrm>
          <a:custGeom>
            <a:avLst/>
            <a:gdLst/>
            <a:ahLst/>
            <a:cxnLst/>
            <a:rect l="l" t="t" r="r" b="b"/>
            <a:pathLst>
              <a:path w="1873806" h="1921852">
                <a:moveTo>
                  <a:pt x="0" y="0"/>
                </a:moveTo>
                <a:lnTo>
                  <a:pt x="1873806" y="0"/>
                </a:lnTo>
                <a:lnTo>
                  <a:pt x="1873806" y="1921853"/>
                </a:lnTo>
                <a:lnTo>
                  <a:pt x="0" y="192185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a:off x="13041105" y="3482704"/>
            <a:ext cx="1873806" cy="1921852"/>
          </a:xfrm>
          <a:custGeom>
            <a:avLst/>
            <a:gdLst/>
            <a:ahLst/>
            <a:cxnLst/>
            <a:rect l="l" t="t" r="r" b="b"/>
            <a:pathLst>
              <a:path w="1873806" h="1921852">
                <a:moveTo>
                  <a:pt x="0" y="0"/>
                </a:moveTo>
                <a:lnTo>
                  <a:pt x="1873805" y="0"/>
                </a:lnTo>
                <a:lnTo>
                  <a:pt x="1873805" y="1921853"/>
                </a:lnTo>
                <a:lnTo>
                  <a:pt x="0" y="192185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5" name="TextBox 5"/>
          <p:cNvSpPr txBox="1"/>
          <p:nvPr/>
        </p:nvSpPr>
        <p:spPr>
          <a:xfrm>
            <a:off x="4231132" y="2034541"/>
            <a:ext cx="9825736" cy="1043762"/>
          </a:xfrm>
          <a:prstGeom prst="rect">
            <a:avLst/>
          </a:prstGeom>
        </p:spPr>
        <p:txBody>
          <a:bodyPr lIns="0" tIns="0" rIns="0" bIns="0" rtlCol="0" anchor="t">
            <a:spAutoFit/>
          </a:bodyPr>
          <a:lstStyle/>
          <a:p>
            <a:pPr marL="0" lvl="0" indent="0" algn="ctr">
              <a:lnSpc>
                <a:spcPts val="8023"/>
              </a:lnSpc>
              <a:spcBef>
                <a:spcPct val="0"/>
              </a:spcBef>
            </a:pPr>
            <a:r>
              <a:rPr lang="en-US" sz="7294" spc="131">
                <a:solidFill>
                  <a:srgbClr val="031028"/>
                </a:solidFill>
                <a:latin typeface="Luducudu"/>
                <a:ea typeface="Luducudu"/>
                <a:cs typeface="Luducudu"/>
                <a:sym typeface="Luducudu"/>
              </a:rPr>
              <a:t>situaciones encontradas</a:t>
            </a:r>
          </a:p>
        </p:txBody>
      </p:sp>
      <p:sp>
        <p:nvSpPr>
          <p:cNvPr id="6" name="TextBox 6"/>
          <p:cNvSpPr txBox="1"/>
          <p:nvPr/>
        </p:nvSpPr>
        <p:spPr>
          <a:xfrm>
            <a:off x="2012142" y="5575018"/>
            <a:ext cx="4595701" cy="1712161"/>
          </a:xfrm>
          <a:prstGeom prst="rect">
            <a:avLst/>
          </a:prstGeom>
        </p:spPr>
        <p:txBody>
          <a:bodyPr lIns="0" tIns="0" rIns="0" bIns="0" rtlCol="0" anchor="t">
            <a:spAutoFit/>
          </a:bodyPr>
          <a:lstStyle/>
          <a:p>
            <a:pPr algn="ctr">
              <a:lnSpc>
                <a:spcPts val="3400"/>
              </a:lnSpc>
            </a:pPr>
            <a:r>
              <a:rPr lang="en-US" sz="2720" spc="16">
                <a:solidFill>
                  <a:srgbClr val="031028"/>
                </a:solidFill>
                <a:latin typeface="Sniglet"/>
                <a:ea typeface="Sniglet"/>
                <a:cs typeface="Sniglet"/>
                <a:sym typeface="Sniglet"/>
              </a:rPr>
              <a:t>CARENCIAS AFECTIVAS</a:t>
            </a:r>
          </a:p>
          <a:p>
            <a:pPr algn="ctr">
              <a:lnSpc>
                <a:spcPts val="3400"/>
              </a:lnSpc>
            </a:pPr>
            <a:endParaRPr lang="en-US" sz="2720" spc="16">
              <a:solidFill>
                <a:srgbClr val="031028"/>
              </a:solidFill>
              <a:latin typeface="Sniglet"/>
              <a:ea typeface="Sniglet"/>
              <a:cs typeface="Sniglet"/>
              <a:sym typeface="Sniglet"/>
            </a:endParaRPr>
          </a:p>
          <a:p>
            <a:pPr algn="ctr">
              <a:lnSpc>
                <a:spcPts val="3400"/>
              </a:lnSpc>
            </a:pPr>
            <a:r>
              <a:rPr lang="en-US" sz="2720" spc="16">
                <a:solidFill>
                  <a:srgbClr val="031028"/>
                </a:solidFill>
                <a:latin typeface="Sniglet"/>
                <a:ea typeface="Sniglet"/>
                <a:cs typeface="Sniglet"/>
                <a:sym typeface="Sniglet"/>
              </a:rPr>
              <a:t>RESPUESTA EFECTIVA AL AFECTO Y EL BUEN TRATO</a:t>
            </a:r>
          </a:p>
        </p:txBody>
      </p:sp>
      <p:sp>
        <p:nvSpPr>
          <p:cNvPr id="7" name="TextBox 7"/>
          <p:cNvSpPr txBox="1"/>
          <p:nvPr/>
        </p:nvSpPr>
        <p:spPr>
          <a:xfrm>
            <a:off x="6844939" y="5575018"/>
            <a:ext cx="4595701" cy="1284564"/>
          </a:xfrm>
          <a:prstGeom prst="rect">
            <a:avLst/>
          </a:prstGeom>
        </p:spPr>
        <p:txBody>
          <a:bodyPr lIns="0" tIns="0" rIns="0" bIns="0" rtlCol="0" anchor="t">
            <a:spAutoFit/>
          </a:bodyPr>
          <a:lstStyle/>
          <a:p>
            <a:pPr algn="ctr">
              <a:lnSpc>
                <a:spcPts val="3400"/>
              </a:lnSpc>
            </a:pPr>
            <a:r>
              <a:rPr lang="en-US" sz="2720" spc="16">
                <a:solidFill>
                  <a:srgbClr val="031028"/>
                </a:solidFill>
                <a:latin typeface="Sniglet"/>
                <a:ea typeface="Sniglet"/>
                <a:cs typeface="Sniglet"/>
                <a:sym typeface="Sniglet"/>
              </a:rPr>
              <a:t>DIFICULTAD PARA EL PERDÓN Y LA RECONCILIACIÓN, PERO ALTO GRADO DE EMPATIA</a:t>
            </a:r>
          </a:p>
        </p:txBody>
      </p:sp>
      <p:sp>
        <p:nvSpPr>
          <p:cNvPr id="8" name="TextBox 8"/>
          <p:cNvSpPr txBox="1"/>
          <p:nvPr/>
        </p:nvSpPr>
        <p:spPr>
          <a:xfrm>
            <a:off x="11680157" y="5575018"/>
            <a:ext cx="4595701" cy="2567354"/>
          </a:xfrm>
          <a:prstGeom prst="rect">
            <a:avLst/>
          </a:prstGeom>
        </p:spPr>
        <p:txBody>
          <a:bodyPr lIns="0" tIns="0" rIns="0" bIns="0" rtlCol="0" anchor="t">
            <a:spAutoFit/>
          </a:bodyPr>
          <a:lstStyle/>
          <a:p>
            <a:pPr algn="ctr">
              <a:lnSpc>
                <a:spcPts val="3400"/>
              </a:lnSpc>
            </a:pPr>
            <a:r>
              <a:rPr lang="en-US" sz="2720" spc="16">
                <a:solidFill>
                  <a:srgbClr val="031028"/>
                </a:solidFill>
                <a:latin typeface="Sniglet"/>
                <a:ea typeface="Sniglet"/>
                <a:cs typeface="Sniglet"/>
                <a:sym typeface="Sniglet"/>
              </a:rPr>
              <a:t>PROCESOS FORMATIVOS, REFLEXIVOS Y DE DIALOGO, GENERABAN MAYORES APRENDIZAJES Y RESPUESTAS A LAS SITUACIONES</a:t>
            </a:r>
          </a:p>
        </p:txBody>
      </p:sp>
      <p:sp>
        <p:nvSpPr>
          <p:cNvPr id="9" name="Freeform 9"/>
          <p:cNvSpPr/>
          <p:nvPr/>
        </p:nvSpPr>
        <p:spPr>
          <a:xfrm rot="-7465514">
            <a:off x="14227101" y="-2146869"/>
            <a:ext cx="7131677" cy="5937121"/>
          </a:xfrm>
          <a:custGeom>
            <a:avLst/>
            <a:gdLst/>
            <a:ahLst/>
            <a:cxnLst/>
            <a:rect l="l" t="t" r="r" b="b"/>
            <a:pathLst>
              <a:path w="7131677" h="5937121">
                <a:moveTo>
                  <a:pt x="0" y="0"/>
                </a:moveTo>
                <a:lnTo>
                  <a:pt x="7131677" y="0"/>
                </a:lnTo>
                <a:lnTo>
                  <a:pt x="7131677"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10" name="Freeform 10"/>
          <p:cNvSpPr/>
          <p:nvPr/>
        </p:nvSpPr>
        <p:spPr>
          <a:xfrm rot="-7465514">
            <a:off x="-4390959" y="7463529"/>
            <a:ext cx="7131677" cy="5937121"/>
          </a:xfrm>
          <a:custGeom>
            <a:avLst/>
            <a:gdLst/>
            <a:ahLst/>
            <a:cxnLst/>
            <a:rect l="l" t="t" r="r" b="b"/>
            <a:pathLst>
              <a:path w="7131677" h="5937121">
                <a:moveTo>
                  <a:pt x="0" y="0"/>
                </a:moveTo>
                <a:lnTo>
                  <a:pt x="7131677" y="0"/>
                </a:lnTo>
                <a:lnTo>
                  <a:pt x="7131677"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11" name="Freeform 11"/>
          <p:cNvSpPr/>
          <p:nvPr/>
        </p:nvSpPr>
        <p:spPr>
          <a:xfrm rot="2608205">
            <a:off x="-1066847" y="144299"/>
            <a:ext cx="3435006" cy="6785198"/>
          </a:xfrm>
          <a:custGeom>
            <a:avLst/>
            <a:gdLst/>
            <a:ahLst/>
            <a:cxnLst/>
            <a:rect l="l" t="t" r="r" b="b"/>
            <a:pathLst>
              <a:path w="3435006" h="6785198">
                <a:moveTo>
                  <a:pt x="0" y="0"/>
                </a:moveTo>
                <a:lnTo>
                  <a:pt x="3435006" y="0"/>
                </a:lnTo>
                <a:lnTo>
                  <a:pt x="3435006" y="6785198"/>
                </a:lnTo>
                <a:lnTo>
                  <a:pt x="0" y="6785198"/>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2" name="Freeform 12"/>
          <p:cNvSpPr/>
          <p:nvPr/>
        </p:nvSpPr>
        <p:spPr>
          <a:xfrm rot="-821269">
            <a:off x="15296859" y="6793070"/>
            <a:ext cx="4992159" cy="3831482"/>
          </a:xfrm>
          <a:custGeom>
            <a:avLst/>
            <a:gdLst/>
            <a:ahLst/>
            <a:cxnLst/>
            <a:rect l="l" t="t" r="r" b="b"/>
            <a:pathLst>
              <a:path w="4992159" h="3831482">
                <a:moveTo>
                  <a:pt x="0" y="0"/>
                </a:moveTo>
                <a:lnTo>
                  <a:pt x="4992160" y="0"/>
                </a:lnTo>
                <a:lnTo>
                  <a:pt x="4992160" y="3831482"/>
                </a:lnTo>
                <a:lnTo>
                  <a:pt x="0" y="383148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Freeform 2"/>
          <p:cNvSpPr/>
          <p:nvPr/>
        </p:nvSpPr>
        <p:spPr>
          <a:xfrm rot="-7465514">
            <a:off x="-2690712" y="7934101"/>
            <a:ext cx="7131677" cy="5937121"/>
          </a:xfrm>
          <a:custGeom>
            <a:avLst/>
            <a:gdLst/>
            <a:ahLst/>
            <a:cxnLst/>
            <a:rect l="l" t="t" r="r" b="b"/>
            <a:pathLst>
              <a:path w="7131677" h="5937121">
                <a:moveTo>
                  <a:pt x="0" y="0"/>
                </a:moveTo>
                <a:lnTo>
                  <a:pt x="7131677" y="0"/>
                </a:lnTo>
                <a:lnTo>
                  <a:pt x="7131677" y="5937122"/>
                </a:lnTo>
                <a:lnTo>
                  <a:pt x="0" y="59371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a:off x="3913724" y="-2037297"/>
            <a:ext cx="17359364" cy="12939959"/>
          </a:xfrm>
          <a:custGeom>
            <a:avLst/>
            <a:gdLst/>
            <a:ahLst/>
            <a:cxnLst/>
            <a:rect l="l" t="t" r="r" b="b"/>
            <a:pathLst>
              <a:path w="17359364" h="12939959">
                <a:moveTo>
                  <a:pt x="0" y="0"/>
                </a:moveTo>
                <a:lnTo>
                  <a:pt x="17359364" y="0"/>
                </a:lnTo>
                <a:lnTo>
                  <a:pt x="17359364" y="12939959"/>
                </a:lnTo>
                <a:lnTo>
                  <a:pt x="0" y="1293995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4" name="Freeform 4"/>
          <p:cNvSpPr/>
          <p:nvPr/>
        </p:nvSpPr>
        <p:spPr>
          <a:xfrm>
            <a:off x="265405" y="3061172"/>
            <a:ext cx="6554658" cy="8725002"/>
          </a:xfrm>
          <a:custGeom>
            <a:avLst/>
            <a:gdLst/>
            <a:ahLst/>
            <a:cxnLst/>
            <a:rect l="l" t="t" r="r" b="b"/>
            <a:pathLst>
              <a:path w="6554658" h="8725002">
                <a:moveTo>
                  <a:pt x="0" y="0"/>
                </a:moveTo>
                <a:lnTo>
                  <a:pt x="6554657" y="0"/>
                </a:lnTo>
                <a:lnTo>
                  <a:pt x="6554657" y="8725002"/>
                </a:lnTo>
                <a:lnTo>
                  <a:pt x="0" y="8725002"/>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rot="3172998">
            <a:off x="-3419857" y="-5997709"/>
            <a:ext cx="8305886" cy="6914650"/>
          </a:xfrm>
          <a:custGeom>
            <a:avLst/>
            <a:gdLst/>
            <a:ahLst/>
            <a:cxnLst/>
            <a:rect l="l" t="t" r="r" b="b"/>
            <a:pathLst>
              <a:path w="8305886" h="6914650">
                <a:moveTo>
                  <a:pt x="0" y="0"/>
                </a:moveTo>
                <a:lnTo>
                  <a:pt x="8305885" y="0"/>
                </a:lnTo>
                <a:lnTo>
                  <a:pt x="8305885" y="6914650"/>
                </a:lnTo>
                <a:lnTo>
                  <a:pt x="0" y="691465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6" name="TextBox 6"/>
          <p:cNvSpPr txBox="1"/>
          <p:nvPr/>
        </p:nvSpPr>
        <p:spPr>
          <a:xfrm>
            <a:off x="7972528" y="3298183"/>
            <a:ext cx="8979858" cy="4238093"/>
          </a:xfrm>
          <a:prstGeom prst="rect">
            <a:avLst/>
          </a:prstGeom>
        </p:spPr>
        <p:txBody>
          <a:bodyPr lIns="0" tIns="0" rIns="0" bIns="0" rtlCol="0" anchor="t">
            <a:spAutoFit/>
          </a:bodyPr>
          <a:lstStyle/>
          <a:p>
            <a:pPr algn="r">
              <a:lnSpc>
                <a:spcPts val="3725"/>
              </a:lnSpc>
            </a:pPr>
            <a:r>
              <a:rPr lang="en-US" sz="2980" spc="17">
                <a:solidFill>
                  <a:srgbClr val="031028"/>
                </a:solidFill>
                <a:latin typeface="Sniglet"/>
                <a:ea typeface="Sniglet"/>
                <a:cs typeface="Sniglet"/>
                <a:sym typeface="Sniglet"/>
              </a:rPr>
              <a:t>Modelo de justicia distinto al punitivo y que se caracteriza por fomentar el diálogo y la mediación como mecanismos para la restauración del daño a través de acciones en las que se atienden las necesidades de quienes resultaron afectados por una agresión o violencia y se fomenta la responsabilidad en quienes pudieron haber causado la agresión.</a:t>
            </a:r>
          </a:p>
          <a:p>
            <a:pPr algn="r">
              <a:lnSpc>
                <a:spcPts val="3615"/>
              </a:lnSpc>
            </a:pPr>
            <a:endParaRPr lang="en-US" sz="2980" spc="17">
              <a:solidFill>
                <a:srgbClr val="031028"/>
              </a:solidFill>
              <a:latin typeface="Sniglet"/>
              <a:ea typeface="Sniglet"/>
              <a:cs typeface="Sniglet"/>
              <a:sym typeface="Sniglet"/>
            </a:endParaRPr>
          </a:p>
        </p:txBody>
      </p:sp>
      <p:sp>
        <p:nvSpPr>
          <p:cNvPr id="7" name="TextBox 7"/>
          <p:cNvSpPr txBox="1"/>
          <p:nvPr/>
        </p:nvSpPr>
        <p:spPr>
          <a:xfrm>
            <a:off x="9403296" y="577611"/>
            <a:ext cx="7209957" cy="2483561"/>
          </a:xfrm>
          <a:prstGeom prst="rect">
            <a:avLst/>
          </a:prstGeom>
        </p:spPr>
        <p:txBody>
          <a:bodyPr lIns="0" tIns="0" rIns="0" bIns="0" rtlCol="0" anchor="t">
            <a:spAutoFit/>
          </a:bodyPr>
          <a:lstStyle/>
          <a:p>
            <a:pPr algn="r">
              <a:lnSpc>
                <a:spcPts val="9686"/>
              </a:lnSpc>
            </a:pPr>
            <a:r>
              <a:rPr lang="en-US" sz="8805" spc="158">
                <a:solidFill>
                  <a:srgbClr val="031028"/>
                </a:solidFill>
                <a:latin typeface="Luducudu"/>
                <a:ea typeface="Luducudu"/>
                <a:cs typeface="Luducudu"/>
                <a:sym typeface="Luducudu"/>
              </a:rPr>
              <a:t>incursionando en la jec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Freeform 2"/>
          <p:cNvSpPr/>
          <p:nvPr/>
        </p:nvSpPr>
        <p:spPr>
          <a:xfrm rot="-7465514">
            <a:off x="13871750" y="8028100"/>
            <a:ext cx="7131677" cy="5937121"/>
          </a:xfrm>
          <a:custGeom>
            <a:avLst/>
            <a:gdLst/>
            <a:ahLst/>
            <a:cxnLst/>
            <a:rect l="l" t="t" r="r" b="b"/>
            <a:pathLst>
              <a:path w="7131677" h="5937121">
                <a:moveTo>
                  <a:pt x="0" y="0"/>
                </a:moveTo>
                <a:lnTo>
                  <a:pt x="7131677" y="0"/>
                </a:lnTo>
                <a:lnTo>
                  <a:pt x="7131677" y="5937121"/>
                </a:lnTo>
                <a:lnTo>
                  <a:pt x="0" y="593712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rot="-7465514">
            <a:off x="14231538" y="-2225873"/>
            <a:ext cx="7131677" cy="5937121"/>
          </a:xfrm>
          <a:custGeom>
            <a:avLst/>
            <a:gdLst/>
            <a:ahLst/>
            <a:cxnLst/>
            <a:rect l="l" t="t" r="r" b="b"/>
            <a:pathLst>
              <a:path w="7131677" h="5937121">
                <a:moveTo>
                  <a:pt x="0" y="0"/>
                </a:moveTo>
                <a:lnTo>
                  <a:pt x="7131677" y="0"/>
                </a:lnTo>
                <a:lnTo>
                  <a:pt x="7131677" y="5937121"/>
                </a:lnTo>
                <a:lnTo>
                  <a:pt x="0" y="593712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rot="1007088">
            <a:off x="-6576367" y="-2231101"/>
            <a:ext cx="23415542" cy="17649465"/>
          </a:xfrm>
          <a:custGeom>
            <a:avLst/>
            <a:gdLst/>
            <a:ahLst/>
            <a:cxnLst/>
            <a:rect l="l" t="t" r="r" b="b"/>
            <a:pathLst>
              <a:path w="23415542" h="17649465">
                <a:moveTo>
                  <a:pt x="0" y="0"/>
                </a:moveTo>
                <a:lnTo>
                  <a:pt x="23415542" y="0"/>
                </a:lnTo>
                <a:lnTo>
                  <a:pt x="23415542" y="17649465"/>
                </a:lnTo>
                <a:lnTo>
                  <a:pt x="0" y="1764946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Freeform 5"/>
          <p:cNvSpPr/>
          <p:nvPr/>
        </p:nvSpPr>
        <p:spPr>
          <a:xfrm rot="1007088">
            <a:off x="-7128193" y="-2231101"/>
            <a:ext cx="23415542" cy="17649465"/>
          </a:xfrm>
          <a:custGeom>
            <a:avLst/>
            <a:gdLst/>
            <a:ahLst/>
            <a:cxnLst/>
            <a:rect l="l" t="t" r="r" b="b"/>
            <a:pathLst>
              <a:path w="23415542" h="17649465">
                <a:moveTo>
                  <a:pt x="0" y="0"/>
                </a:moveTo>
                <a:lnTo>
                  <a:pt x="23415542" y="0"/>
                </a:lnTo>
                <a:lnTo>
                  <a:pt x="23415542" y="17649465"/>
                </a:lnTo>
                <a:lnTo>
                  <a:pt x="0" y="17649465"/>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a:off x="12146783" y="2902210"/>
            <a:ext cx="5493186" cy="10196169"/>
          </a:xfrm>
          <a:custGeom>
            <a:avLst/>
            <a:gdLst/>
            <a:ahLst/>
            <a:cxnLst/>
            <a:rect l="l" t="t" r="r" b="b"/>
            <a:pathLst>
              <a:path w="5493186" h="10196169">
                <a:moveTo>
                  <a:pt x="0" y="0"/>
                </a:moveTo>
                <a:lnTo>
                  <a:pt x="5493186" y="0"/>
                </a:lnTo>
                <a:lnTo>
                  <a:pt x="5493186" y="10196170"/>
                </a:lnTo>
                <a:lnTo>
                  <a:pt x="0" y="1019617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7" name="TextBox 7"/>
          <p:cNvSpPr txBox="1"/>
          <p:nvPr/>
        </p:nvSpPr>
        <p:spPr>
          <a:xfrm>
            <a:off x="1198266" y="733163"/>
            <a:ext cx="9891749" cy="9259958"/>
          </a:xfrm>
          <a:prstGeom prst="rect">
            <a:avLst/>
          </a:prstGeom>
        </p:spPr>
        <p:txBody>
          <a:bodyPr lIns="0" tIns="0" rIns="0" bIns="0" rtlCol="0" anchor="t">
            <a:spAutoFit/>
          </a:bodyPr>
          <a:lstStyle/>
          <a:p>
            <a:pPr algn="l">
              <a:lnSpc>
                <a:spcPts val="4871"/>
              </a:lnSpc>
            </a:pPr>
            <a:endParaRPr/>
          </a:p>
          <a:p>
            <a:pPr algn="l">
              <a:lnSpc>
                <a:spcPts val="4871"/>
              </a:lnSpc>
            </a:pPr>
            <a:r>
              <a:rPr lang="en-US" sz="3897" spc="23">
                <a:solidFill>
                  <a:srgbClr val="031028"/>
                </a:solidFill>
                <a:latin typeface="Sniglet"/>
                <a:ea typeface="Sniglet"/>
                <a:cs typeface="Sniglet"/>
                <a:sym typeface="Sniglet"/>
              </a:rPr>
              <a:t>El propósito del enfoque restaurativo es el restablecimiento de los lazos entre los estudiantes, sanar y fortalecer la red de relaciones colectivas en la comunidad educativa, la promoción de la convivencia escolar, la prevención de violencias como cimiento para la construcción de nuevas relaciones.</a:t>
            </a:r>
          </a:p>
          <a:p>
            <a:pPr algn="l">
              <a:lnSpc>
                <a:spcPts val="4871"/>
              </a:lnSpc>
            </a:pPr>
            <a:r>
              <a:rPr lang="en-US" sz="3897" spc="23">
                <a:solidFill>
                  <a:srgbClr val="031028"/>
                </a:solidFill>
                <a:latin typeface="Sniglet"/>
                <a:ea typeface="Sniglet"/>
                <a:cs typeface="Sniglet"/>
                <a:sym typeface="Sniglet"/>
              </a:rPr>
              <a:t> Es por lo anterior, que se habla de un proceso en el que la interacción permite atender las necesidades emocionales de quienes están involucrados y plantear alternativas de reparación frente a lo ocurrido.</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TextBox 2"/>
          <p:cNvSpPr txBox="1"/>
          <p:nvPr/>
        </p:nvSpPr>
        <p:spPr>
          <a:xfrm>
            <a:off x="1186292" y="3200704"/>
            <a:ext cx="15409927" cy="2895802"/>
          </a:xfrm>
          <a:prstGeom prst="rect">
            <a:avLst/>
          </a:prstGeom>
        </p:spPr>
        <p:txBody>
          <a:bodyPr lIns="0" tIns="0" rIns="0" bIns="0" rtlCol="0" anchor="t">
            <a:spAutoFit/>
          </a:bodyPr>
          <a:lstStyle/>
          <a:p>
            <a:pPr algn="ctr">
              <a:lnSpc>
                <a:spcPts val="3803"/>
              </a:lnSpc>
              <a:spcBef>
                <a:spcPct val="0"/>
              </a:spcBef>
            </a:pPr>
            <a:r>
              <a:rPr lang="en-US" sz="3042" spc="18">
                <a:solidFill>
                  <a:srgbClr val="000000"/>
                </a:solidFill>
                <a:latin typeface="Sniglet"/>
                <a:ea typeface="Sniglet"/>
                <a:cs typeface="Sniglet"/>
                <a:sym typeface="Sniglet"/>
              </a:rPr>
              <a:t>En aras de comprender la problemática y activar acciones de promoción, prevención e intervención ante el riesgo emocional de los estudiantes, la institución inició su manejo de la restauración,  proponiendo un ajuste al manual de convivencia en clave de realidad social y derechos fundamentales, con el fin de atender casos grupales e individuales de transgresión a las normas de convivencia escolar desde la justicia restaurativa, con miras a potenciar el desarrollo de Hábilidades socio-emocionales para la convivencia pacífica.</a:t>
            </a:r>
          </a:p>
        </p:txBody>
      </p:sp>
      <p:sp>
        <p:nvSpPr>
          <p:cNvPr id="3" name="Freeform 3"/>
          <p:cNvSpPr/>
          <p:nvPr/>
        </p:nvSpPr>
        <p:spPr>
          <a:xfrm>
            <a:off x="1410510" y="6961992"/>
            <a:ext cx="1335386" cy="2312357"/>
          </a:xfrm>
          <a:custGeom>
            <a:avLst/>
            <a:gdLst/>
            <a:ahLst/>
            <a:cxnLst/>
            <a:rect l="l" t="t" r="r" b="b"/>
            <a:pathLst>
              <a:path w="1335386" h="2312357">
                <a:moveTo>
                  <a:pt x="0" y="0"/>
                </a:moveTo>
                <a:lnTo>
                  <a:pt x="1335386" y="0"/>
                </a:lnTo>
                <a:lnTo>
                  <a:pt x="1335386" y="2312357"/>
                </a:lnTo>
                <a:lnTo>
                  <a:pt x="0" y="231235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15007099" y="6923821"/>
            <a:ext cx="1992072" cy="2350527"/>
          </a:xfrm>
          <a:custGeom>
            <a:avLst/>
            <a:gdLst/>
            <a:ahLst/>
            <a:cxnLst/>
            <a:rect l="l" t="t" r="r" b="b"/>
            <a:pathLst>
              <a:path w="1992072" h="2350527">
                <a:moveTo>
                  <a:pt x="0" y="0"/>
                </a:moveTo>
                <a:lnTo>
                  <a:pt x="1992072" y="0"/>
                </a:lnTo>
                <a:lnTo>
                  <a:pt x="1992072" y="2350528"/>
                </a:lnTo>
                <a:lnTo>
                  <a:pt x="0" y="235052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Freeform 5"/>
          <p:cNvSpPr/>
          <p:nvPr/>
        </p:nvSpPr>
        <p:spPr>
          <a:xfrm rot="-8584396">
            <a:off x="-3893849" y="-4281593"/>
            <a:ext cx="8483059" cy="7062147"/>
          </a:xfrm>
          <a:custGeom>
            <a:avLst/>
            <a:gdLst/>
            <a:ahLst/>
            <a:cxnLst/>
            <a:rect l="l" t="t" r="r" b="b"/>
            <a:pathLst>
              <a:path w="8483059" h="7062147">
                <a:moveTo>
                  <a:pt x="0" y="0"/>
                </a:moveTo>
                <a:lnTo>
                  <a:pt x="8483059" y="0"/>
                </a:lnTo>
                <a:lnTo>
                  <a:pt x="8483059" y="7062147"/>
                </a:lnTo>
                <a:lnTo>
                  <a:pt x="0" y="7062147"/>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6" name="Freeform 6"/>
          <p:cNvSpPr/>
          <p:nvPr/>
        </p:nvSpPr>
        <p:spPr>
          <a:xfrm rot="2700000">
            <a:off x="14584978" y="-2968561"/>
            <a:ext cx="7131677" cy="5937121"/>
          </a:xfrm>
          <a:custGeom>
            <a:avLst/>
            <a:gdLst/>
            <a:ahLst/>
            <a:cxnLst/>
            <a:rect l="l" t="t" r="r" b="b"/>
            <a:pathLst>
              <a:path w="7131677" h="5937121">
                <a:moveTo>
                  <a:pt x="0" y="0"/>
                </a:moveTo>
                <a:lnTo>
                  <a:pt x="7131677" y="0"/>
                </a:lnTo>
                <a:lnTo>
                  <a:pt x="7131677" y="5937122"/>
                </a:lnTo>
                <a:lnTo>
                  <a:pt x="0" y="593712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Freeform 2"/>
          <p:cNvSpPr/>
          <p:nvPr/>
        </p:nvSpPr>
        <p:spPr>
          <a:xfrm rot="-8584396">
            <a:off x="-3893849" y="-4281593"/>
            <a:ext cx="8483059" cy="7062147"/>
          </a:xfrm>
          <a:custGeom>
            <a:avLst/>
            <a:gdLst/>
            <a:ahLst/>
            <a:cxnLst/>
            <a:rect l="l" t="t" r="r" b="b"/>
            <a:pathLst>
              <a:path w="8483059" h="7062147">
                <a:moveTo>
                  <a:pt x="0" y="0"/>
                </a:moveTo>
                <a:lnTo>
                  <a:pt x="8483059" y="0"/>
                </a:lnTo>
                <a:lnTo>
                  <a:pt x="8483059" y="7062147"/>
                </a:lnTo>
                <a:lnTo>
                  <a:pt x="0" y="706214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rot="2700000">
            <a:off x="14584978" y="-2968561"/>
            <a:ext cx="7131677" cy="5937121"/>
          </a:xfrm>
          <a:custGeom>
            <a:avLst/>
            <a:gdLst/>
            <a:ahLst/>
            <a:cxnLst/>
            <a:rect l="l" t="t" r="r" b="b"/>
            <a:pathLst>
              <a:path w="7131677" h="5937121">
                <a:moveTo>
                  <a:pt x="0" y="0"/>
                </a:moveTo>
                <a:lnTo>
                  <a:pt x="7131677" y="0"/>
                </a:lnTo>
                <a:lnTo>
                  <a:pt x="7131677" y="5937122"/>
                </a:lnTo>
                <a:lnTo>
                  <a:pt x="0" y="593712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4" name="TextBox 4"/>
          <p:cNvSpPr txBox="1"/>
          <p:nvPr/>
        </p:nvSpPr>
        <p:spPr>
          <a:xfrm>
            <a:off x="1028700" y="3062689"/>
            <a:ext cx="10660276" cy="4547399"/>
          </a:xfrm>
          <a:prstGeom prst="rect">
            <a:avLst/>
          </a:prstGeom>
        </p:spPr>
        <p:txBody>
          <a:bodyPr lIns="0" tIns="0" rIns="0" bIns="0" rtlCol="0" anchor="t">
            <a:spAutoFit/>
          </a:bodyPr>
          <a:lstStyle/>
          <a:p>
            <a:pPr algn="ctr">
              <a:lnSpc>
                <a:spcPts val="5126"/>
              </a:lnSpc>
              <a:spcBef>
                <a:spcPct val="0"/>
              </a:spcBef>
            </a:pPr>
            <a:r>
              <a:rPr lang="en-US" sz="4101" spc="24">
                <a:solidFill>
                  <a:srgbClr val="000000"/>
                </a:solidFill>
                <a:latin typeface="Sniglet"/>
                <a:ea typeface="Sniglet"/>
                <a:cs typeface="Sniglet"/>
                <a:sym typeface="Sniglet"/>
              </a:rPr>
              <a:t>Con esta alternativa, los estudiantes que por alguna razón presentan dificultades de convivencia no se van a casa aumentando el ausentismo y la deserción escolar; por el contrario, inician un proceso que humaniza la responsabilidad y restaura la convivencia escolar desde la inclusión y la colaboración.</a:t>
            </a:r>
          </a:p>
        </p:txBody>
      </p:sp>
      <p:sp>
        <p:nvSpPr>
          <p:cNvPr id="5" name="Freeform 5"/>
          <p:cNvSpPr/>
          <p:nvPr/>
        </p:nvSpPr>
        <p:spPr>
          <a:xfrm>
            <a:off x="12912461" y="3081739"/>
            <a:ext cx="2882400" cy="5325449"/>
          </a:xfrm>
          <a:custGeom>
            <a:avLst/>
            <a:gdLst/>
            <a:ahLst/>
            <a:cxnLst/>
            <a:rect l="l" t="t" r="r" b="b"/>
            <a:pathLst>
              <a:path w="2882400" h="5325449">
                <a:moveTo>
                  <a:pt x="0" y="0"/>
                </a:moveTo>
                <a:lnTo>
                  <a:pt x="2882400" y="0"/>
                </a:lnTo>
                <a:lnTo>
                  <a:pt x="2882400" y="5325449"/>
                </a:lnTo>
                <a:lnTo>
                  <a:pt x="0" y="532544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Freeform 2"/>
          <p:cNvSpPr/>
          <p:nvPr/>
        </p:nvSpPr>
        <p:spPr>
          <a:xfrm>
            <a:off x="1834717" y="2193793"/>
            <a:ext cx="1976596" cy="1341614"/>
          </a:xfrm>
          <a:custGeom>
            <a:avLst/>
            <a:gdLst/>
            <a:ahLst/>
            <a:cxnLst/>
            <a:rect l="l" t="t" r="r" b="b"/>
            <a:pathLst>
              <a:path w="1976596" h="1341614">
                <a:moveTo>
                  <a:pt x="0" y="0"/>
                </a:moveTo>
                <a:lnTo>
                  <a:pt x="1976596" y="0"/>
                </a:lnTo>
                <a:lnTo>
                  <a:pt x="1976596" y="1341615"/>
                </a:lnTo>
                <a:lnTo>
                  <a:pt x="0" y="134161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988156" y="5547089"/>
            <a:ext cx="1976596" cy="1341614"/>
          </a:xfrm>
          <a:custGeom>
            <a:avLst/>
            <a:gdLst/>
            <a:ahLst/>
            <a:cxnLst/>
            <a:rect l="l" t="t" r="r" b="b"/>
            <a:pathLst>
              <a:path w="1976596" h="1341614">
                <a:moveTo>
                  <a:pt x="0" y="0"/>
                </a:moveTo>
                <a:lnTo>
                  <a:pt x="1976596" y="0"/>
                </a:lnTo>
                <a:lnTo>
                  <a:pt x="1976596" y="1341614"/>
                </a:lnTo>
                <a:lnTo>
                  <a:pt x="0" y="1341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5471898" y="8275369"/>
            <a:ext cx="1976596" cy="1341614"/>
          </a:xfrm>
          <a:custGeom>
            <a:avLst/>
            <a:gdLst/>
            <a:ahLst/>
            <a:cxnLst/>
            <a:rect l="l" t="t" r="r" b="b"/>
            <a:pathLst>
              <a:path w="1976596" h="1341614">
                <a:moveTo>
                  <a:pt x="0" y="0"/>
                </a:moveTo>
                <a:lnTo>
                  <a:pt x="1976596" y="0"/>
                </a:lnTo>
                <a:lnTo>
                  <a:pt x="1976596" y="1341614"/>
                </a:lnTo>
                <a:lnTo>
                  <a:pt x="0" y="1341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a:off x="9689158" y="6258023"/>
            <a:ext cx="1976596" cy="1341614"/>
          </a:xfrm>
          <a:custGeom>
            <a:avLst/>
            <a:gdLst/>
            <a:ahLst/>
            <a:cxnLst/>
            <a:rect l="l" t="t" r="r" b="b"/>
            <a:pathLst>
              <a:path w="1976596" h="1341614">
                <a:moveTo>
                  <a:pt x="0" y="0"/>
                </a:moveTo>
                <a:lnTo>
                  <a:pt x="1976596" y="0"/>
                </a:lnTo>
                <a:lnTo>
                  <a:pt x="1976596" y="1341615"/>
                </a:lnTo>
                <a:lnTo>
                  <a:pt x="0" y="134161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6" name="TextBox 6"/>
          <p:cNvSpPr txBox="1"/>
          <p:nvPr/>
        </p:nvSpPr>
        <p:spPr>
          <a:xfrm>
            <a:off x="2705020" y="66675"/>
            <a:ext cx="12723482" cy="1043762"/>
          </a:xfrm>
          <a:prstGeom prst="rect">
            <a:avLst/>
          </a:prstGeom>
        </p:spPr>
        <p:txBody>
          <a:bodyPr lIns="0" tIns="0" rIns="0" bIns="0" rtlCol="0" anchor="t">
            <a:spAutoFit/>
          </a:bodyPr>
          <a:lstStyle/>
          <a:p>
            <a:pPr marL="0" lvl="0" indent="0" algn="ctr">
              <a:lnSpc>
                <a:spcPts val="8023"/>
              </a:lnSpc>
              <a:spcBef>
                <a:spcPct val="0"/>
              </a:spcBef>
            </a:pPr>
            <a:r>
              <a:rPr lang="en-US" sz="7294" spc="131">
                <a:solidFill>
                  <a:srgbClr val="031028"/>
                </a:solidFill>
                <a:latin typeface="Luducudu"/>
                <a:ea typeface="Luducudu"/>
                <a:cs typeface="Luducudu"/>
                <a:sym typeface="Luducudu"/>
              </a:rPr>
              <a:t>paso a paso </a:t>
            </a:r>
          </a:p>
        </p:txBody>
      </p:sp>
      <p:sp>
        <p:nvSpPr>
          <p:cNvPr id="7" name="TextBox 7"/>
          <p:cNvSpPr txBox="1"/>
          <p:nvPr/>
        </p:nvSpPr>
        <p:spPr>
          <a:xfrm>
            <a:off x="3964752" y="5087981"/>
            <a:ext cx="5724406" cy="2814442"/>
          </a:xfrm>
          <a:prstGeom prst="rect">
            <a:avLst/>
          </a:prstGeom>
        </p:spPr>
        <p:txBody>
          <a:bodyPr lIns="0" tIns="0" rIns="0" bIns="0" rtlCol="0" anchor="t">
            <a:spAutoFit/>
          </a:bodyPr>
          <a:lstStyle/>
          <a:p>
            <a:pPr algn="l">
              <a:lnSpc>
                <a:spcPts val="3753"/>
              </a:lnSpc>
            </a:pPr>
            <a:r>
              <a:rPr lang="en-US" sz="3002" spc="18">
                <a:solidFill>
                  <a:srgbClr val="031028"/>
                </a:solidFill>
                <a:latin typeface="Sniglet"/>
                <a:ea typeface="Sniglet"/>
                <a:cs typeface="Sniglet"/>
                <a:sym typeface="Sniglet"/>
              </a:rPr>
              <a:t>Conocer la Justicia escolar y restaurativa, como podría impactar el contexto, al igual que como se debía integrar con el PEI, manual de convivencia, PPT y demas dinamica institucional.</a:t>
            </a:r>
          </a:p>
        </p:txBody>
      </p:sp>
      <p:sp>
        <p:nvSpPr>
          <p:cNvPr id="8" name="TextBox 8"/>
          <p:cNvSpPr txBox="1"/>
          <p:nvPr/>
        </p:nvSpPr>
        <p:spPr>
          <a:xfrm>
            <a:off x="3961059" y="2174743"/>
            <a:ext cx="4998273" cy="2286496"/>
          </a:xfrm>
          <a:prstGeom prst="rect">
            <a:avLst/>
          </a:prstGeom>
        </p:spPr>
        <p:txBody>
          <a:bodyPr lIns="0" tIns="0" rIns="0" bIns="0" rtlCol="0" anchor="t">
            <a:spAutoFit/>
          </a:bodyPr>
          <a:lstStyle/>
          <a:p>
            <a:pPr algn="l">
              <a:lnSpc>
                <a:spcPts val="3652"/>
              </a:lnSpc>
            </a:pPr>
            <a:r>
              <a:rPr lang="en-US" sz="2921" spc="17">
                <a:solidFill>
                  <a:srgbClr val="031028"/>
                </a:solidFill>
                <a:latin typeface="Sniglet"/>
                <a:ea typeface="Sniglet"/>
                <a:cs typeface="Sniglet"/>
                <a:sym typeface="Sniglet"/>
              </a:rPr>
              <a:t>Se evidencia aumento significativo en las situaciones escolares y pocos cambios con el proceso disciplinarios</a:t>
            </a:r>
          </a:p>
        </p:txBody>
      </p:sp>
      <p:sp>
        <p:nvSpPr>
          <p:cNvPr id="9" name="TextBox 9"/>
          <p:cNvSpPr txBox="1"/>
          <p:nvPr/>
        </p:nvSpPr>
        <p:spPr>
          <a:xfrm>
            <a:off x="7683169" y="8238013"/>
            <a:ext cx="5779951" cy="1378970"/>
          </a:xfrm>
          <a:prstGeom prst="rect">
            <a:avLst/>
          </a:prstGeom>
        </p:spPr>
        <p:txBody>
          <a:bodyPr lIns="0" tIns="0" rIns="0" bIns="0" rtlCol="0" anchor="t">
            <a:spAutoFit/>
          </a:bodyPr>
          <a:lstStyle/>
          <a:p>
            <a:pPr algn="l">
              <a:lnSpc>
                <a:spcPts val="3645"/>
              </a:lnSpc>
            </a:pPr>
            <a:r>
              <a:rPr lang="en-US" sz="2916" spc="17">
                <a:solidFill>
                  <a:srgbClr val="031028"/>
                </a:solidFill>
                <a:latin typeface="Sniglet"/>
                <a:ea typeface="Sniglet"/>
                <a:cs typeface="Sniglet"/>
                <a:sym typeface="Sniglet"/>
              </a:rPr>
              <a:t>Resignificación Manual de Convivencia- Apoyo Universidad Luis Amigó</a:t>
            </a:r>
          </a:p>
        </p:txBody>
      </p:sp>
      <p:sp>
        <p:nvSpPr>
          <p:cNvPr id="10" name="TextBox 10"/>
          <p:cNvSpPr txBox="1"/>
          <p:nvPr/>
        </p:nvSpPr>
        <p:spPr>
          <a:xfrm>
            <a:off x="11699359" y="6426634"/>
            <a:ext cx="6324938" cy="994867"/>
          </a:xfrm>
          <a:prstGeom prst="rect">
            <a:avLst/>
          </a:prstGeom>
        </p:spPr>
        <p:txBody>
          <a:bodyPr lIns="0" tIns="0" rIns="0" bIns="0" rtlCol="0" anchor="t">
            <a:spAutoFit/>
          </a:bodyPr>
          <a:lstStyle/>
          <a:p>
            <a:pPr algn="l">
              <a:lnSpc>
                <a:spcPts val="3989"/>
              </a:lnSpc>
            </a:pPr>
            <a:r>
              <a:rPr lang="en-US" sz="3191" spc="19">
                <a:solidFill>
                  <a:srgbClr val="031028"/>
                </a:solidFill>
                <a:latin typeface="Sniglet"/>
                <a:ea typeface="Sniglet"/>
                <a:cs typeface="Sniglet"/>
                <a:sym typeface="Sniglet"/>
              </a:rPr>
              <a:t>Prevención- Promoción- Atención y Seguimiento</a:t>
            </a:r>
          </a:p>
        </p:txBody>
      </p:sp>
      <p:sp>
        <p:nvSpPr>
          <p:cNvPr id="11" name="Freeform 11"/>
          <p:cNvSpPr/>
          <p:nvPr/>
        </p:nvSpPr>
        <p:spPr>
          <a:xfrm rot="-2341648">
            <a:off x="15566351" y="-1321057"/>
            <a:ext cx="4915892" cy="6203018"/>
          </a:xfrm>
          <a:custGeom>
            <a:avLst/>
            <a:gdLst/>
            <a:ahLst/>
            <a:cxnLst/>
            <a:rect l="l" t="t" r="r" b="b"/>
            <a:pathLst>
              <a:path w="4915892" h="6203018">
                <a:moveTo>
                  <a:pt x="0" y="0"/>
                </a:moveTo>
                <a:lnTo>
                  <a:pt x="4915892" y="0"/>
                </a:lnTo>
                <a:lnTo>
                  <a:pt x="4915892" y="6203018"/>
                </a:lnTo>
                <a:lnTo>
                  <a:pt x="0" y="620301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Freeform 12"/>
          <p:cNvSpPr/>
          <p:nvPr/>
        </p:nvSpPr>
        <p:spPr>
          <a:xfrm rot="837601">
            <a:off x="-1577682" y="7252284"/>
            <a:ext cx="4771047" cy="3614068"/>
          </a:xfrm>
          <a:custGeom>
            <a:avLst/>
            <a:gdLst/>
            <a:ahLst/>
            <a:cxnLst/>
            <a:rect l="l" t="t" r="r" b="b"/>
            <a:pathLst>
              <a:path w="4771047" h="3614068">
                <a:moveTo>
                  <a:pt x="0" y="0"/>
                </a:moveTo>
                <a:lnTo>
                  <a:pt x="4771047" y="0"/>
                </a:lnTo>
                <a:lnTo>
                  <a:pt x="4771047" y="3614068"/>
                </a:lnTo>
                <a:lnTo>
                  <a:pt x="0" y="3614068"/>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3" name="Freeform 13"/>
          <p:cNvSpPr/>
          <p:nvPr/>
        </p:nvSpPr>
        <p:spPr>
          <a:xfrm>
            <a:off x="-5900575" y="-2544811"/>
            <a:ext cx="9680277" cy="4053616"/>
          </a:xfrm>
          <a:custGeom>
            <a:avLst/>
            <a:gdLst/>
            <a:ahLst/>
            <a:cxnLst/>
            <a:rect l="l" t="t" r="r" b="b"/>
            <a:pathLst>
              <a:path w="9680277" h="4053616">
                <a:moveTo>
                  <a:pt x="0" y="0"/>
                </a:moveTo>
                <a:lnTo>
                  <a:pt x="9680278" y="0"/>
                </a:lnTo>
                <a:lnTo>
                  <a:pt x="9680278" y="4053616"/>
                </a:lnTo>
                <a:lnTo>
                  <a:pt x="0" y="405361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14" name="Freeform 14"/>
          <p:cNvSpPr/>
          <p:nvPr/>
        </p:nvSpPr>
        <p:spPr>
          <a:xfrm rot="-921103">
            <a:off x="15224827" y="8535248"/>
            <a:ext cx="9680277" cy="4053616"/>
          </a:xfrm>
          <a:custGeom>
            <a:avLst/>
            <a:gdLst/>
            <a:ahLst/>
            <a:cxnLst/>
            <a:rect l="l" t="t" r="r" b="b"/>
            <a:pathLst>
              <a:path w="9680277" h="4053616">
                <a:moveTo>
                  <a:pt x="0" y="0"/>
                </a:moveTo>
                <a:lnTo>
                  <a:pt x="9680277" y="0"/>
                </a:lnTo>
                <a:lnTo>
                  <a:pt x="9680277" y="4053616"/>
                </a:lnTo>
                <a:lnTo>
                  <a:pt x="0" y="405361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15" name="Freeform 15"/>
          <p:cNvSpPr/>
          <p:nvPr/>
        </p:nvSpPr>
        <p:spPr>
          <a:xfrm>
            <a:off x="9461750" y="3535408"/>
            <a:ext cx="1976596" cy="1341614"/>
          </a:xfrm>
          <a:custGeom>
            <a:avLst/>
            <a:gdLst/>
            <a:ahLst/>
            <a:cxnLst/>
            <a:rect l="l" t="t" r="r" b="b"/>
            <a:pathLst>
              <a:path w="1976596" h="1341614">
                <a:moveTo>
                  <a:pt x="0" y="0"/>
                </a:moveTo>
                <a:lnTo>
                  <a:pt x="1976596" y="0"/>
                </a:lnTo>
                <a:lnTo>
                  <a:pt x="1976596" y="1341614"/>
                </a:lnTo>
                <a:lnTo>
                  <a:pt x="0" y="134161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16" name="TextBox 16"/>
          <p:cNvSpPr txBox="1"/>
          <p:nvPr/>
        </p:nvSpPr>
        <p:spPr>
          <a:xfrm>
            <a:off x="11590746" y="2802461"/>
            <a:ext cx="5820954" cy="2304570"/>
          </a:xfrm>
          <a:prstGeom prst="rect">
            <a:avLst/>
          </a:prstGeom>
        </p:spPr>
        <p:txBody>
          <a:bodyPr lIns="0" tIns="0" rIns="0" bIns="0" rtlCol="0" anchor="t">
            <a:spAutoFit/>
          </a:bodyPr>
          <a:lstStyle/>
          <a:p>
            <a:pPr algn="l">
              <a:lnSpc>
                <a:spcPts val="3671"/>
              </a:lnSpc>
            </a:pPr>
            <a:r>
              <a:rPr lang="en-US" sz="2937" spc="17">
                <a:solidFill>
                  <a:srgbClr val="031028"/>
                </a:solidFill>
                <a:latin typeface="Sniglet"/>
                <a:ea typeface="Sniglet"/>
                <a:cs typeface="Sniglet"/>
                <a:sym typeface="Sniglet"/>
              </a:rPr>
              <a:t>Talleres de sensibilización en mediación escolar, Lideres cómites de aula Convivencia (Gestion de su aprendizaje) - Apoyo Universidad Luis Amigó- Cinde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TextBox 2"/>
          <p:cNvSpPr txBox="1"/>
          <p:nvPr/>
        </p:nvSpPr>
        <p:spPr>
          <a:xfrm>
            <a:off x="4906852" y="562742"/>
            <a:ext cx="8903027" cy="998591"/>
          </a:xfrm>
          <a:prstGeom prst="rect">
            <a:avLst/>
          </a:prstGeom>
        </p:spPr>
        <p:txBody>
          <a:bodyPr lIns="0" tIns="0" rIns="0" bIns="0" rtlCol="0" anchor="t">
            <a:spAutoFit/>
          </a:bodyPr>
          <a:lstStyle/>
          <a:p>
            <a:pPr marL="0" lvl="0" indent="0" algn="ctr">
              <a:lnSpc>
                <a:spcPts val="7709"/>
              </a:lnSpc>
              <a:spcBef>
                <a:spcPct val="0"/>
              </a:spcBef>
            </a:pPr>
            <a:r>
              <a:rPr lang="en-US" sz="7008" spc="126">
                <a:solidFill>
                  <a:srgbClr val="031028"/>
                </a:solidFill>
                <a:latin typeface="Luducudu"/>
                <a:ea typeface="Luducudu"/>
                <a:cs typeface="Luducudu"/>
                <a:sym typeface="Luducudu"/>
              </a:rPr>
              <a:t>estrategias</a:t>
            </a:r>
          </a:p>
        </p:txBody>
      </p:sp>
      <p:grpSp>
        <p:nvGrpSpPr>
          <p:cNvPr id="3" name="Group 3"/>
          <p:cNvGrpSpPr/>
          <p:nvPr/>
        </p:nvGrpSpPr>
        <p:grpSpPr>
          <a:xfrm>
            <a:off x="3715393" y="2735913"/>
            <a:ext cx="3260042" cy="3404846"/>
            <a:chOff x="-17780" y="-54610"/>
            <a:chExt cx="6404610" cy="6689090"/>
          </a:xfrm>
        </p:grpSpPr>
        <p:sp>
          <p:nvSpPr>
            <p:cNvPr id="4" name="Freeform 4"/>
            <p:cNvSpPr/>
            <p:nvPr/>
          </p:nvSpPr>
          <p:spPr>
            <a:xfrm>
              <a:off x="0" y="0"/>
              <a:ext cx="6404610" cy="6689090"/>
            </a:xfrm>
            <a:custGeom>
              <a:avLst/>
              <a:gdLst/>
              <a:ahLst/>
              <a:cxnLst/>
              <a:rect l="l" t="t" r="r" b="b"/>
              <a:pathLst>
                <a:path w="6404610" h="6689090">
                  <a:moveTo>
                    <a:pt x="4058920" y="645160"/>
                  </a:moveTo>
                  <a:cubicBezTo>
                    <a:pt x="5140960" y="523240"/>
                    <a:pt x="5530850" y="1365250"/>
                    <a:pt x="5530850" y="1365250"/>
                  </a:cubicBezTo>
                  <a:cubicBezTo>
                    <a:pt x="5530850" y="1365250"/>
                    <a:pt x="6325870" y="1554480"/>
                    <a:pt x="6365240" y="2411730"/>
                  </a:cubicBezTo>
                  <a:cubicBezTo>
                    <a:pt x="6404610" y="3268980"/>
                    <a:pt x="5963920" y="3547110"/>
                    <a:pt x="5963920" y="3547110"/>
                  </a:cubicBezTo>
                  <a:cubicBezTo>
                    <a:pt x="5963920" y="3547110"/>
                    <a:pt x="6220460" y="4083050"/>
                    <a:pt x="5985510" y="4803140"/>
                  </a:cubicBezTo>
                  <a:cubicBezTo>
                    <a:pt x="5750560" y="5523230"/>
                    <a:pt x="5247640" y="5610860"/>
                    <a:pt x="5247640" y="5610860"/>
                  </a:cubicBezTo>
                  <a:cubicBezTo>
                    <a:pt x="5247640" y="5610860"/>
                    <a:pt x="5129530" y="6126480"/>
                    <a:pt x="4212590" y="6408420"/>
                  </a:cubicBezTo>
                  <a:cubicBezTo>
                    <a:pt x="3295650" y="6689090"/>
                    <a:pt x="2987040" y="6186170"/>
                    <a:pt x="2987040" y="6186170"/>
                  </a:cubicBezTo>
                  <a:cubicBezTo>
                    <a:pt x="2987040" y="6186170"/>
                    <a:pt x="2194560" y="6305550"/>
                    <a:pt x="1450340" y="6106160"/>
                  </a:cubicBezTo>
                  <a:cubicBezTo>
                    <a:pt x="706120" y="5906770"/>
                    <a:pt x="642620" y="4909820"/>
                    <a:pt x="642620" y="4909820"/>
                  </a:cubicBezTo>
                  <a:cubicBezTo>
                    <a:pt x="642620" y="4909820"/>
                    <a:pt x="35560" y="4425950"/>
                    <a:pt x="19050" y="3544570"/>
                  </a:cubicBezTo>
                  <a:cubicBezTo>
                    <a:pt x="0" y="2536190"/>
                    <a:pt x="416560" y="2109470"/>
                    <a:pt x="416560" y="2109470"/>
                  </a:cubicBezTo>
                  <a:cubicBezTo>
                    <a:pt x="416560" y="2109470"/>
                    <a:pt x="151130" y="1360170"/>
                    <a:pt x="693420" y="826770"/>
                  </a:cubicBezTo>
                  <a:cubicBezTo>
                    <a:pt x="1478280" y="54610"/>
                    <a:pt x="1997710" y="407670"/>
                    <a:pt x="1997710" y="407670"/>
                  </a:cubicBezTo>
                  <a:cubicBezTo>
                    <a:pt x="1997710" y="407670"/>
                    <a:pt x="2462530" y="0"/>
                    <a:pt x="3036570" y="59690"/>
                  </a:cubicBezTo>
                  <a:cubicBezTo>
                    <a:pt x="3610610" y="119380"/>
                    <a:pt x="4058920" y="645160"/>
                    <a:pt x="4058920" y="645160"/>
                  </a:cubicBezTo>
                  <a:close/>
                </a:path>
              </a:pathLst>
            </a:custGeom>
            <a:solidFill>
              <a:srgbClr val="FDD252"/>
            </a:solidFill>
            <a:ln w="12700" cap="sq">
              <a:solidFill>
                <a:srgbClr val="000000"/>
              </a:solidFill>
              <a:prstDash val="solid"/>
              <a:miter/>
            </a:ln>
          </p:spPr>
        </p:sp>
      </p:grpSp>
      <p:grpSp>
        <p:nvGrpSpPr>
          <p:cNvPr id="5" name="Group 5"/>
          <p:cNvGrpSpPr/>
          <p:nvPr/>
        </p:nvGrpSpPr>
        <p:grpSpPr>
          <a:xfrm>
            <a:off x="11201811" y="3441077"/>
            <a:ext cx="3260042" cy="3404846"/>
            <a:chOff x="-17780" y="-54610"/>
            <a:chExt cx="6404610" cy="6689090"/>
          </a:xfrm>
        </p:grpSpPr>
        <p:sp>
          <p:nvSpPr>
            <p:cNvPr id="6" name="Freeform 6"/>
            <p:cNvSpPr/>
            <p:nvPr/>
          </p:nvSpPr>
          <p:spPr>
            <a:xfrm>
              <a:off x="0" y="0"/>
              <a:ext cx="6404610" cy="6689090"/>
            </a:xfrm>
            <a:custGeom>
              <a:avLst/>
              <a:gdLst/>
              <a:ahLst/>
              <a:cxnLst/>
              <a:rect l="l" t="t" r="r" b="b"/>
              <a:pathLst>
                <a:path w="6404610" h="6689090">
                  <a:moveTo>
                    <a:pt x="4058920" y="645160"/>
                  </a:moveTo>
                  <a:cubicBezTo>
                    <a:pt x="5140960" y="523240"/>
                    <a:pt x="5530850" y="1365250"/>
                    <a:pt x="5530850" y="1365250"/>
                  </a:cubicBezTo>
                  <a:cubicBezTo>
                    <a:pt x="5530850" y="1365250"/>
                    <a:pt x="6325870" y="1554480"/>
                    <a:pt x="6365240" y="2411730"/>
                  </a:cubicBezTo>
                  <a:cubicBezTo>
                    <a:pt x="6404610" y="3268980"/>
                    <a:pt x="5963920" y="3547110"/>
                    <a:pt x="5963920" y="3547110"/>
                  </a:cubicBezTo>
                  <a:cubicBezTo>
                    <a:pt x="5963920" y="3547110"/>
                    <a:pt x="6220460" y="4083050"/>
                    <a:pt x="5985510" y="4803140"/>
                  </a:cubicBezTo>
                  <a:cubicBezTo>
                    <a:pt x="5750560" y="5523230"/>
                    <a:pt x="5247640" y="5610860"/>
                    <a:pt x="5247640" y="5610860"/>
                  </a:cubicBezTo>
                  <a:cubicBezTo>
                    <a:pt x="5247640" y="5610860"/>
                    <a:pt x="5129530" y="6126480"/>
                    <a:pt x="4212590" y="6408420"/>
                  </a:cubicBezTo>
                  <a:cubicBezTo>
                    <a:pt x="3295650" y="6689090"/>
                    <a:pt x="2987040" y="6186170"/>
                    <a:pt x="2987040" y="6186170"/>
                  </a:cubicBezTo>
                  <a:cubicBezTo>
                    <a:pt x="2987040" y="6186170"/>
                    <a:pt x="2194560" y="6305550"/>
                    <a:pt x="1450340" y="6106160"/>
                  </a:cubicBezTo>
                  <a:cubicBezTo>
                    <a:pt x="706120" y="5906770"/>
                    <a:pt x="642620" y="4909820"/>
                    <a:pt x="642620" y="4909820"/>
                  </a:cubicBezTo>
                  <a:cubicBezTo>
                    <a:pt x="642620" y="4909820"/>
                    <a:pt x="35560" y="4425950"/>
                    <a:pt x="19050" y="3544570"/>
                  </a:cubicBezTo>
                  <a:cubicBezTo>
                    <a:pt x="0" y="2536190"/>
                    <a:pt x="416560" y="2109470"/>
                    <a:pt x="416560" y="2109470"/>
                  </a:cubicBezTo>
                  <a:cubicBezTo>
                    <a:pt x="416560" y="2109470"/>
                    <a:pt x="151130" y="1360170"/>
                    <a:pt x="693420" y="826770"/>
                  </a:cubicBezTo>
                  <a:cubicBezTo>
                    <a:pt x="1478280" y="54610"/>
                    <a:pt x="1997710" y="407670"/>
                    <a:pt x="1997710" y="407670"/>
                  </a:cubicBezTo>
                  <a:cubicBezTo>
                    <a:pt x="1997710" y="407670"/>
                    <a:pt x="2462530" y="0"/>
                    <a:pt x="3036570" y="59690"/>
                  </a:cubicBezTo>
                  <a:cubicBezTo>
                    <a:pt x="3610610" y="119380"/>
                    <a:pt x="4058920" y="645160"/>
                    <a:pt x="4058920" y="645160"/>
                  </a:cubicBezTo>
                  <a:close/>
                </a:path>
              </a:pathLst>
            </a:custGeom>
            <a:solidFill>
              <a:srgbClr val="FDD252"/>
            </a:solidFill>
            <a:ln w="12700" cap="sq">
              <a:solidFill>
                <a:srgbClr val="000000"/>
              </a:solidFill>
              <a:prstDash val="solid"/>
              <a:miter/>
            </a:ln>
          </p:spPr>
        </p:sp>
      </p:grpSp>
      <p:sp>
        <p:nvSpPr>
          <p:cNvPr id="7" name="TextBox 7"/>
          <p:cNvSpPr txBox="1"/>
          <p:nvPr/>
        </p:nvSpPr>
        <p:spPr>
          <a:xfrm>
            <a:off x="9353424" y="7671307"/>
            <a:ext cx="6497197" cy="1962011"/>
          </a:xfrm>
          <a:prstGeom prst="rect">
            <a:avLst/>
          </a:prstGeom>
        </p:spPr>
        <p:txBody>
          <a:bodyPr lIns="0" tIns="0" rIns="0" bIns="0" rtlCol="0" anchor="t">
            <a:spAutoFit/>
          </a:bodyPr>
          <a:lstStyle/>
          <a:p>
            <a:pPr algn="ctr">
              <a:lnSpc>
                <a:spcPts val="3902"/>
              </a:lnSpc>
            </a:pPr>
            <a:r>
              <a:rPr lang="en-US" sz="3121" spc="18">
                <a:solidFill>
                  <a:srgbClr val="031028"/>
                </a:solidFill>
                <a:latin typeface="Sniglet"/>
                <a:ea typeface="Sniglet"/>
                <a:cs typeface="Sniglet"/>
                <a:sym typeface="Sniglet"/>
              </a:rPr>
              <a:t>ESCUELA ACTIVA</a:t>
            </a:r>
          </a:p>
          <a:p>
            <a:pPr algn="ctr">
              <a:lnSpc>
                <a:spcPts val="3902"/>
              </a:lnSpc>
            </a:pPr>
            <a:r>
              <a:rPr lang="en-US" sz="3121" spc="18">
                <a:solidFill>
                  <a:srgbClr val="031028"/>
                </a:solidFill>
                <a:latin typeface="Sniglet"/>
                <a:ea typeface="Sniglet"/>
                <a:cs typeface="Sniglet"/>
                <a:sym typeface="Sniglet"/>
              </a:rPr>
              <a:t>HABILIDADES SOCIOEMOCIONALES</a:t>
            </a:r>
          </a:p>
          <a:p>
            <a:pPr algn="ctr">
              <a:lnSpc>
                <a:spcPts val="3902"/>
              </a:lnSpc>
            </a:pPr>
            <a:endParaRPr lang="en-US" sz="3121" spc="18">
              <a:solidFill>
                <a:srgbClr val="031028"/>
              </a:solidFill>
              <a:latin typeface="Sniglet"/>
              <a:ea typeface="Sniglet"/>
              <a:cs typeface="Sniglet"/>
              <a:sym typeface="Sniglet"/>
            </a:endParaRPr>
          </a:p>
          <a:p>
            <a:pPr algn="ctr">
              <a:lnSpc>
                <a:spcPts val="3902"/>
              </a:lnSpc>
            </a:pPr>
            <a:endParaRPr lang="en-US" sz="3121" spc="18">
              <a:solidFill>
                <a:srgbClr val="031028"/>
              </a:solidFill>
              <a:latin typeface="Sniglet"/>
              <a:ea typeface="Sniglet"/>
              <a:cs typeface="Sniglet"/>
              <a:sym typeface="Sniglet"/>
            </a:endParaRPr>
          </a:p>
        </p:txBody>
      </p:sp>
      <p:sp>
        <p:nvSpPr>
          <p:cNvPr id="8" name="Freeform 8"/>
          <p:cNvSpPr/>
          <p:nvPr/>
        </p:nvSpPr>
        <p:spPr>
          <a:xfrm rot="-7465514">
            <a:off x="14097563" y="-1603652"/>
            <a:ext cx="7131677" cy="5937121"/>
          </a:xfrm>
          <a:custGeom>
            <a:avLst/>
            <a:gdLst/>
            <a:ahLst/>
            <a:cxnLst/>
            <a:rect l="l" t="t" r="r" b="b"/>
            <a:pathLst>
              <a:path w="7131677" h="5937121">
                <a:moveTo>
                  <a:pt x="0" y="0"/>
                </a:moveTo>
                <a:lnTo>
                  <a:pt x="7131678" y="0"/>
                </a:lnTo>
                <a:lnTo>
                  <a:pt x="7131678" y="5937122"/>
                </a:lnTo>
                <a:lnTo>
                  <a:pt x="0" y="59371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9" name="Freeform 9"/>
          <p:cNvSpPr/>
          <p:nvPr/>
        </p:nvSpPr>
        <p:spPr>
          <a:xfrm rot="-7465514">
            <a:off x="-3979361" y="7318439"/>
            <a:ext cx="7131677" cy="5937121"/>
          </a:xfrm>
          <a:custGeom>
            <a:avLst/>
            <a:gdLst/>
            <a:ahLst/>
            <a:cxnLst/>
            <a:rect l="l" t="t" r="r" b="b"/>
            <a:pathLst>
              <a:path w="7131677" h="5937121">
                <a:moveTo>
                  <a:pt x="0" y="0"/>
                </a:moveTo>
                <a:lnTo>
                  <a:pt x="7131677" y="0"/>
                </a:lnTo>
                <a:lnTo>
                  <a:pt x="7131677" y="5937122"/>
                </a:lnTo>
                <a:lnTo>
                  <a:pt x="0" y="59371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10" name="Freeform 10"/>
          <p:cNvSpPr/>
          <p:nvPr/>
        </p:nvSpPr>
        <p:spPr>
          <a:xfrm rot="-7465514">
            <a:off x="14873323" y="8308560"/>
            <a:ext cx="7131677" cy="5937121"/>
          </a:xfrm>
          <a:custGeom>
            <a:avLst/>
            <a:gdLst/>
            <a:ahLst/>
            <a:cxnLst/>
            <a:rect l="l" t="t" r="r" b="b"/>
            <a:pathLst>
              <a:path w="7131677" h="5937121">
                <a:moveTo>
                  <a:pt x="0" y="0"/>
                </a:moveTo>
                <a:lnTo>
                  <a:pt x="7131677" y="0"/>
                </a:lnTo>
                <a:lnTo>
                  <a:pt x="7131677"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11" name="Freeform 11"/>
          <p:cNvSpPr/>
          <p:nvPr/>
        </p:nvSpPr>
        <p:spPr>
          <a:xfrm rot="-7465514">
            <a:off x="-3734539" y="-3407053"/>
            <a:ext cx="7131677" cy="5937121"/>
          </a:xfrm>
          <a:custGeom>
            <a:avLst/>
            <a:gdLst/>
            <a:ahLst/>
            <a:cxnLst/>
            <a:rect l="l" t="t" r="r" b="b"/>
            <a:pathLst>
              <a:path w="7131677" h="5937121">
                <a:moveTo>
                  <a:pt x="0" y="0"/>
                </a:moveTo>
                <a:lnTo>
                  <a:pt x="7131678" y="0"/>
                </a:lnTo>
                <a:lnTo>
                  <a:pt x="7131678"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grpSp>
        <p:nvGrpSpPr>
          <p:cNvPr id="12" name="Group 12"/>
          <p:cNvGrpSpPr/>
          <p:nvPr/>
        </p:nvGrpSpPr>
        <p:grpSpPr>
          <a:xfrm>
            <a:off x="1757837" y="1787603"/>
            <a:ext cx="5076001" cy="5301467"/>
            <a:chOff x="-17780" y="-54610"/>
            <a:chExt cx="6404610" cy="6689090"/>
          </a:xfrm>
        </p:grpSpPr>
        <p:sp>
          <p:nvSpPr>
            <p:cNvPr id="13" name="Freeform 13"/>
            <p:cNvSpPr/>
            <p:nvPr/>
          </p:nvSpPr>
          <p:spPr>
            <a:xfrm>
              <a:off x="0" y="0"/>
              <a:ext cx="6404610" cy="6689090"/>
            </a:xfrm>
            <a:custGeom>
              <a:avLst/>
              <a:gdLst/>
              <a:ahLst/>
              <a:cxnLst/>
              <a:rect l="l" t="t" r="r" b="b"/>
              <a:pathLst>
                <a:path w="6404610" h="6689090">
                  <a:moveTo>
                    <a:pt x="4058920" y="645160"/>
                  </a:moveTo>
                  <a:cubicBezTo>
                    <a:pt x="5140960" y="523240"/>
                    <a:pt x="5530850" y="1365250"/>
                    <a:pt x="5530850" y="1365250"/>
                  </a:cubicBezTo>
                  <a:cubicBezTo>
                    <a:pt x="5530850" y="1365250"/>
                    <a:pt x="6325870" y="1554480"/>
                    <a:pt x="6365240" y="2411730"/>
                  </a:cubicBezTo>
                  <a:cubicBezTo>
                    <a:pt x="6404610" y="3268980"/>
                    <a:pt x="5963920" y="3547110"/>
                    <a:pt x="5963920" y="3547110"/>
                  </a:cubicBezTo>
                  <a:cubicBezTo>
                    <a:pt x="5963920" y="3547110"/>
                    <a:pt x="6220460" y="4083050"/>
                    <a:pt x="5985510" y="4803140"/>
                  </a:cubicBezTo>
                  <a:cubicBezTo>
                    <a:pt x="5750560" y="5523230"/>
                    <a:pt x="5247640" y="5610860"/>
                    <a:pt x="5247640" y="5610860"/>
                  </a:cubicBezTo>
                  <a:cubicBezTo>
                    <a:pt x="5247640" y="5610860"/>
                    <a:pt x="5129530" y="6126480"/>
                    <a:pt x="4212590" y="6408420"/>
                  </a:cubicBezTo>
                  <a:cubicBezTo>
                    <a:pt x="3295650" y="6689090"/>
                    <a:pt x="2987040" y="6186170"/>
                    <a:pt x="2987040" y="6186170"/>
                  </a:cubicBezTo>
                  <a:cubicBezTo>
                    <a:pt x="2987040" y="6186170"/>
                    <a:pt x="2194560" y="6305550"/>
                    <a:pt x="1450340" y="6106160"/>
                  </a:cubicBezTo>
                  <a:cubicBezTo>
                    <a:pt x="706120" y="5906770"/>
                    <a:pt x="642620" y="4909820"/>
                    <a:pt x="642620" y="4909820"/>
                  </a:cubicBezTo>
                  <a:cubicBezTo>
                    <a:pt x="642620" y="4909820"/>
                    <a:pt x="35560" y="4425950"/>
                    <a:pt x="19050" y="3544570"/>
                  </a:cubicBezTo>
                  <a:cubicBezTo>
                    <a:pt x="0" y="2536190"/>
                    <a:pt x="416560" y="2109470"/>
                    <a:pt x="416560" y="2109470"/>
                  </a:cubicBezTo>
                  <a:cubicBezTo>
                    <a:pt x="416560" y="2109470"/>
                    <a:pt x="151130" y="1360170"/>
                    <a:pt x="693420" y="826770"/>
                  </a:cubicBezTo>
                  <a:cubicBezTo>
                    <a:pt x="1478280" y="54610"/>
                    <a:pt x="1997710" y="407670"/>
                    <a:pt x="1997710" y="407670"/>
                  </a:cubicBezTo>
                  <a:cubicBezTo>
                    <a:pt x="1997710" y="407670"/>
                    <a:pt x="2462530" y="0"/>
                    <a:pt x="3036570" y="59690"/>
                  </a:cubicBezTo>
                  <a:cubicBezTo>
                    <a:pt x="3610610" y="119380"/>
                    <a:pt x="4058920" y="645160"/>
                    <a:pt x="4058920" y="645160"/>
                  </a:cubicBezTo>
                  <a:close/>
                </a:path>
              </a:pathLst>
            </a:custGeom>
            <a:blipFill>
              <a:blip r:embed="rId6"/>
              <a:stretch>
                <a:fillRect l="-17617" r="-17617"/>
              </a:stretch>
            </a:blipFill>
            <a:ln w="57150" cap="sq">
              <a:solidFill>
                <a:srgbClr val="000000"/>
              </a:solidFill>
              <a:prstDash val="solid"/>
              <a:miter/>
            </a:ln>
          </p:spPr>
        </p:sp>
      </p:grpSp>
      <p:grpSp>
        <p:nvGrpSpPr>
          <p:cNvPr id="14" name="Group 14"/>
          <p:cNvGrpSpPr/>
          <p:nvPr/>
        </p:nvGrpSpPr>
        <p:grpSpPr>
          <a:xfrm>
            <a:off x="9669026" y="2438943"/>
            <a:ext cx="5179071" cy="5409115"/>
            <a:chOff x="-17780" y="-54610"/>
            <a:chExt cx="6404610" cy="6689090"/>
          </a:xfrm>
        </p:grpSpPr>
        <p:sp>
          <p:nvSpPr>
            <p:cNvPr id="15" name="Freeform 15"/>
            <p:cNvSpPr/>
            <p:nvPr/>
          </p:nvSpPr>
          <p:spPr>
            <a:xfrm>
              <a:off x="0" y="0"/>
              <a:ext cx="6404610" cy="6689090"/>
            </a:xfrm>
            <a:custGeom>
              <a:avLst/>
              <a:gdLst/>
              <a:ahLst/>
              <a:cxnLst/>
              <a:rect l="l" t="t" r="r" b="b"/>
              <a:pathLst>
                <a:path w="6404610" h="6689090">
                  <a:moveTo>
                    <a:pt x="4058920" y="645160"/>
                  </a:moveTo>
                  <a:cubicBezTo>
                    <a:pt x="5140960" y="523240"/>
                    <a:pt x="5530850" y="1365250"/>
                    <a:pt x="5530850" y="1365250"/>
                  </a:cubicBezTo>
                  <a:cubicBezTo>
                    <a:pt x="5530850" y="1365250"/>
                    <a:pt x="6325870" y="1554480"/>
                    <a:pt x="6365240" y="2411730"/>
                  </a:cubicBezTo>
                  <a:cubicBezTo>
                    <a:pt x="6404610" y="3268980"/>
                    <a:pt x="5963920" y="3547110"/>
                    <a:pt x="5963920" y="3547110"/>
                  </a:cubicBezTo>
                  <a:cubicBezTo>
                    <a:pt x="5963920" y="3547110"/>
                    <a:pt x="6220460" y="4083050"/>
                    <a:pt x="5985510" y="4803140"/>
                  </a:cubicBezTo>
                  <a:cubicBezTo>
                    <a:pt x="5750560" y="5523230"/>
                    <a:pt x="5247640" y="5610860"/>
                    <a:pt x="5247640" y="5610860"/>
                  </a:cubicBezTo>
                  <a:cubicBezTo>
                    <a:pt x="5247640" y="5610860"/>
                    <a:pt x="5129530" y="6126480"/>
                    <a:pt x="4212590" y="6408420"/>
                  </a:cubicBezTo>
                  <a:cubicBezTo>
                    <a:pt x="3295650" y="6689090"/>
                    <a:pt x="2987040" y="6186170"/>
                    <a:pt x="2987040" y="6186170"/>
                  </a:cubicBezTo>
                  <a:cubicBezTo>
                    <a:pt x="2987040" y="6186170"/>
                    <a:pt x="2194560" y="6305550"/>
                    <a:pt x="1450340" y="6106160"/>
                  </a:cubicBezTo>
                  <a:cubicBezTo>
                    <a:pt x="706120" y="5906770"/>
                    <a:pt x="642620" y="4909820"/>
                    <a:pt x="642620" y="4909820"/>
                  </a:cubicBezTo>
                  <a:cubicBezTo>
                    <a:pt x="642620" y="4909820"/>
                    <a:pt x="35560" y="4425950"/>
                    <a:pt x="19050" y="3544570"/>
                  </a:cubicBezTo>
                  <a:cubicBezTo>
                    <a:pt x="0" y="2536190"/>
                    <a:pt x="416560" y="2109470"/>
                    <a:pt x="416560" y="2109470"/>
                  </a:cubicBezTo>
                  <a:cubicBezTo>
                    <a:pt x="416560" y="2109470"/>
                    <a:pt x="151130" y="1360170"/>
                    <a:pt x="693420" y="826770"/>
                  </a:cubicBezTo>
                  <a:cubicBezTo>
                    <a:pt x="1478280" y="54610"/>
                    <a:pt x="1997710" y="407670"/>
                    <a:pt x="1997710" y="407670"/>
                  </a:cubicBezTo>
                  <a:cubicBezTo>
                    <a:pt x="1997710" y="407670"/>
                    <a:pt x="2462530" y="0"/>
                    <a:pt x="3036570" y="59690"/>
                  </a:cubicBezTo>
                  <a:cubicBezTo>
                    <a:pt x="3610610" y="119380"/>
                    <a:pt x="4058920" y="645160"/>
                    <a:pt x="4058920" y="645160"/>
                  </a:cubicBezTo>
                  <a:close/>
                </a:path>
              </a:pathLst>
            </a:custGeom>
            <a:blipFill>
              <a:blip r:embed="rId7"/>
              <a:stretch>
                <a:fillRect l="-94331" r="-26160"/>
              </a:stretch>
            </a:blipFill>
            <a:ln w="57150" cap="sq">
              <a:solidFill>
                <a:srgbClr val="000000"/>
              </a:solidFill>
              <a:prstDash val="solid"/>
              <a:miter/>
            </a:ln>
          </p:spPr>
        </p:sp>
      </p:grpSp>
      <p:sp>
        <p:nvSpPr>
          <p:cNvPr id="16" name="TextBox 16"/>
          <p:cNvSpPr txBox="1"/>
          <p:nvPr/>
        </p:nvSpPr>
        <p:spPr>
          <a:xfrm>
            <a:off x="1296737" y="7296289"/>
            <a:ext cx="6497197" cy="1962011"/>
          </a:xfrm>
          <a:prstGeom prst="rect">
            <a:avLst/>
          </a:prstGeom>
        </p:spPr>
        <p:txBody>
          <a:bodyPr lIns="0" tIns="0" rIns="0" bIns="0" rtlCol="0" anchor="t">
            <a:spAutoFit/>
          </a:bodyPr>
          <a:lstStyle/>
          <a:p>
            <a:pPr algn="ctr">
              <a:lnSpc>
                <a:spcPts val="3902"/>
              </a:lnSpc>
            </a:pPr>
            <a:r>
              <a:rPr lang="en-US" sz="3121" spc="18">
                <a:solidFill>
                  <a:srgbClr val="031028"/>
                </a:solidFill>
                <a:latin typeface="Sniglet"/>
                <a:ea typeface="Sniglet"/>
                <a:cs typeface="Sniglet"/>
                <a:sym typeface="Sniglet"/>
              </a:rPr>
              <a:t>PROMOCIÓN</a:t>
            </a:r>
          </a:p>
          <a:p>
            <a:pPr algn="ctr">
              <a:lnSpc>
                <a:spcPts val="3902"/>
              </a:lnSpc>
            </a:pPr>
            <a:r>
              <a:rPr lang="en-US" sz="3121" spc="18">
                <a:solidFill>
                  <a:srgbClr val="031028"/>
                </a:solidFill>
                <a:latin typeface="Sniglet"/>
                <a:ea typeface="Sniglet"/>
                <a:cs typeface="Sniglet"/>
                <a:sym typeface="Sniglet"/>
              </a:rPr>
              <a:t>PREVENCION</a:t>
            </a:r>
          </a:p>
          <a:p>
            <a:pPr algn="ctr">
              <a:lnSpc>
                <a:spcPts val="3902"/>
              </a:lnSpc>
            </a:pPr>
            <a:r>
              <a:rPr lang="en-US" sz="3121" spc="18">
                <a:solidFill>
                  <a:srgbClr val="031028"/>
                </a:solidFill>
                <a:latin typeface="Sniglet"/>
                <a:ea typeface="Sniglet"/>
                <a:cs typeface="Sniglet"/>
                <a:sym typeface="Sniglet"/>
              </a:rPr>
              <a:t>ATENCIÓN</a:t>
            </a:r>
          </a:p>
          <a:p>
            <a:pPr algn="ctr">
              <a:lnSpc>
                <a:spcPts val="3902"/>
              </a:lnSpc>
            </a:pPr>
            <a:r>
              <a:rPr lang="en-US" sz="3121" spc="18">
                <a:solidFill>
                  <a:srgbClr val="031028"/>
                </a:solidFill>
                <a:latin typeface="Sniglet"/>
                <a:ea typeface="Sniglet"/>
                <a:cs typeface="Sniglet"/>
                <a:sym typeface="Sniglet"/>
              </a:rPr>
              <a:t>SEGUIMIENTO</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TextBox 2"/>
          <p:cNvSpPr txBox="1"/>
          <p:nvPr/>
        </p:nvSpPr>
        <p:spPr>
          <a:xfrm>
            <a:off x="4906852" y="562742"/>
            <a:ext cx="8903027" cy="998591"/>
          </a:xfrm>
          <a:prstGeom prst="rect">
            <a:avLst/>
          </a:prstGeom>
        </p:spPr>
        <p:txBody>
          <a:bodyPr lIns="0" tIns="0" rIns="0" bIns="0" rtlCol="0" anchor="t">
            <a:spAutoFit/>
          </a:bodyPr>
          <a:lstStyle/>
          <a:p>
            <a:pPr marL="0" lvl="0" indent="0" algn="ctr">
              <a:lnSpc>
                <a:spcPts val="7709"/>
              </a:lnSpc>
              <a:spcBef>
                <a:spcPct val="0"/>
              </a:spcBef>
            </a:pPr>
            <a:r>
              <a:rPr lang="en-US" sz="7008" spc="126">
                <a:solidFill>
                  <a:srgbClr val="031028"/>
                </a:solidFill>
                <a:latin typeface="Luducudu"/>
                <a:ea typeface="Luducudu"/>
                <a:cs typeface="Luducudu"/>
                <a:sym typeface="Luducudu"/>
              </a:rPr>
              <a:t>estrategias</a:t>
            </a:r>
          </a:p>
        </p:txBody>
      </p:sp>
      <p:sp>
        <p:nvSpPr>
          <p:cNvPr id="3" name="Freeform 3"/>
          <p:cNvSpPr/>
          <p:nvPr/>
        </p:nvSpPr>
        <p:spPr>
          <a:xfrm rot="-7465514">
            <a:off x="14097563" y="-1603652"/>
            <a:ext cx="7131677" cy="5937121"/>
          </a:xfrm>
          <a:custGeom>
            <a:avLst/>
            <a:gdLst/>
            <a:ahLst/>
            <a:cxnLst/>
            <a:rect l="l" t="t" r="r" b="b"/>
            <a:pathLst>
              <a:path w="7131677" h="5937121">
                <a:moveTo>
                  <a:pt x="0" y="0"/>
                </a:moveTo>
                <a:lnTo>
                  <a:pt x="7131678" y="0"/>
                </a:lnTo>
                <a:lnTo>
                  <a:pt x="7131678" y="5937122"/>
                </a:lnTo>
                <a:lnTo>
                  <a:pt x="0" y="59371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rot="-7465514">
            <a:off x="-3979361" y="7318439"/>
            <a:ext cx="7131677" cy="5937121"/>
          </a:xfrm>
          <a:custGeom>
            <a:avLst/>
            <a:gdLst/>
            <a:ahLst/>
            <a:cxnLst/>
            <a:rect l="l" t="t" r="r" b="b"/>
            <a:pathLst>
              <a:path w="7131677" h="5937121">
                <a:moveTo>
                  <a:pt x="0" y="0"/>
                </a:moveTo>
                <a:lnTo>
                  <a:pt x="7131677" y="0"/>
                </a:lnTo>
                <a:lnTo>
                  <a:pt x="7131677" y="5937122"/>
                </a:lnTo>
                <a:lnTo>
                  <a:pt x="0" y="59371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5" name="Freeform 5"/>
          <p:cNvSpPr/>
          <p:nvPr/>
        </p:nvSpPr>
        <p:spPr>
          <a:xfrm rot="-7465514">
            <a:off x="14873323" y="8308560"/>
            <a:ext cx="7131677" cy="5937121"/>
          </a:xfrm>
          <a:custGeom>
            <a:avLst/>
            <a:gdLst/>
            <a:ahLst/>
            <a:cxnLst/>
            <a:rect l="l" t="t" r="r" b="b"/>
            <a:pathLst>
              <a:path w="7131677" h="5937121">
                <a:moveTo>
                  <a:pt x="0" y="0"/>
                </a:moveTo>
                <a:lnTo>
                  <a:pt x="7131677" y="0"/>
                </a:lnTo>
                <a:lnTo>
                  <a:pt x="7131677"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6" name="Freeform 6"/>
          <p:cNvSpPr/>
          <p:nvPr/>
        </p:nvSpPr>
        <p:spPr>
          <a:xfrm rot="-7465514">
            <a:off x="-3734539" y="-3407053"/>
            <a:ext cx="7131677" cy="5937121"/>
          </a:xfrm>
          <a:custGeom>
            <a:avLst/>
            <a:gdLst/>
            <a:ahLst/>
            <a:cxnLst/>
            <a:rect l="l" t="t" r="r" b="b"/>
            <a:pathLst>
              <a:path w="7131677" h="5937121">
                <a:moveTo>
                  <a:pt x="0" y="0"/>
                </a:moveTo>
                <a:lnTo>
                  <a:pt x="7131678" y="0"/>
                </a:lnTo>
                <a:lnTo>
                  <a:pt x="7131678"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7" name="Freeform 7"/>
          <p:cNvSpPr/>
          <p:nvPr/>
        </p:nvSpPr>
        <p:spPr>
          <a:xfrm>
            <a:off x="7795663" y="2998370"/>
            <a:ext cx="7022624" cy="5266968"/>
          </a:xfrm>
          <a:custGeom>
            <a:avLst/>
            <a:gdLst/>
            <a:ahLst/>
            <a:cxnLst/>
            <a:rect l="l" t="t" r="r" b="b"/>
            <a:pathLst>
              <a:path w="7022624" h="5266968">
                <a:moveTo>
                  <a:pt x="0" y="0"/>
                </a:moveTo>
                <a:lnTo>
                  <a:pt x="7022625" y="0"/>
                </a:lnTo>
                <a:lnTo>
                  <a:pt x="7022625" y="5266969"/>
                </a:lnTo>
                <a:lnTo>
                  <a:pt x="0" y="5266969"/>
                </a:lnTo>
                <a:lnTo>
                  <a:pt x="0" y="0"/>
                </a:lnTo>
                <a:close/>
              </a:path>
            </a:pathLst>
          </a:custGeom>
          <a:blipFill>
            <a:blip r:embed="rId6"/>
            <a:stretch>
              <a:fillRect/>
            </a:stretch>
          </a:blipFill>
        </p:spPr>
      </p:sp>
      <p:sp>
        <p:nvSpPr>
          <p:cNvPr id="8" name="TextBox 8"/>
          <p:cNvSpPr txBox="1"/>
          <p:nvPr/>
        </p:nvSpPr>
        <p:spPr>
          <a:xfrm>
            <a:off x="1210788" y="3152740"/>
            <a:ext cx="5680454" cy="4416238"/>
          </a:xfrm>
          <a:prstGeom prst="rect">
            <a:avLst/>
          </a:prstGeom>
        </p:spPr>
        <p:txBody>
          <a:bodyPr lIns="0" tIns="0" rIns="0" bIns="0" rtlCol="0" anchor="t">
            <a:spAutoFit/>
          </a:bodyPr>
          <a:lstStyle/>
          <a:p>
            <a:pPr algn="ctr">
              <a:lnSpc>
                <a:spcPts val="4411"/>
              </a:lnSpc>
            </a:pPr>
            <a:r>
              <a:rPr lang="en-US" sz="3529" spc="21">
                <a:solidFill>
                  <a:srgbClr val="031028"/>
                </a:solidFill>
                <a:latin typeface="Sniglet"/>
                <a:ea typeface="Sniglet"/>
                <a:cs typeface="Sniglet"/>
                <a:sym typeface="Sniglet"/>
              </a:rPr>
              <a:t>PROYECTOS PEDAGOGICOS TRANSVERSALES</a:t>
            </a:r>
          </a:p>
          <a:p>
            <a:pPr algn="ctr">
              <a:lnSpc>
                <a:spcPts val="4411"/>
              </a:lnSpc>
            </a:pPr>
            <a:endParaRPr lang="en-US" sz="3529" spc="21">
              <a:solidFill>
                <a:srgbClr val="031028"/>
              </a:solidFill>
              <a:latin typeface="Sniglet"/>
              <a:ea typeface="Sniglet"/>
              <a:cs typeface="Sniglet"/>
              <a:sym typeface="Sniglet"/>
            </a:endParaRPr>
          </a:p>
          <a:p>
            <a:pPr algn="ctr">
              <a:lnSpc>
                <a:spcPts val="4411"/>
              </a:lnSpc>
            </a:pPr>
            <a:r>
              <a:rPr lang="en-US" sz="3529" spc="21">
                <a:solidFill>
                  <a:srgbClr val="031028"/>
                </a:solidFill>
                <a:latin typeface="Sniglet"/>
                <a:ea typeface="Sniglet"/>
                <a:cs typeface="Sniglet"/>
                <a:sym typeface="Sniglet"/>
              </a:rPr>
              <a:t>CENTROS DE INTERES</a:t>
            </a:r>
          </a:p>
          <a:p>
            <a:pPr algn="ctr">
              <a:lnSpc>
                <a:spcPts val="4411"/>
              </a:lnSpc>
            </a:pPr>
            <a:endParaRPr lang="en-US" sz="3529" spc="21">
              <a:solidFill>
                <a:srgbClr val="031028"/>
              </a:solidFill>
              <a:latin typeface="Sniglet"/>
              <a:ea typeface="Sniglet"/>
              <a:cs typeface="Sniglet"/>
              <a:sym typeface="Sniglet"/>
            </a:endParaRPr>
          </a:p>
          <a:p>
            <a:pPr algn="ctr">
              <a:lnSpc>
                <a:spcPts val="4411"/>
              </a:lnSpc>
            </a:pPr>
            <a:r>
              <a:rPr lang="en-US" sz="3529" spc="21">
                <a:solidFill>
                  <a:srgbClr val="031028"/>
                </a:solidFill>
                <a:latin typeface="Sniglet"/>
                <a:ea typeface="Sniglet"/>
                <a:cs typeface="Sniglet"/>
                <a:sym typeface="Sniglet"/>
              </a:rPr>
              <a:t>MUSICA </a:t>
            </a:r>
          </a:p>
          <a:p>
            <a:pPr algn="ctr">
              <a:lnSpc>
                <a:spcPts val="4411"/>
              </a:lnSpc>
            </a:pPr>
            <a:r>
              <a:rPr lang="en-US" sz="3529" spc="21">
                <a:solidFill>
                  <a:srgbClr val="031028"/>
                </a:solidFill>
                <a:latin typeface="Sniglet"/>
                <a:ea typeface="Sniglet"/>
                <a:cs typeface="Sniglet"/>
                <a:sym typeface="Sniglet"/>
              </a:rPr>
              <a:t>ARTES</a:t>
            </a:r>
          </a:p>
          <a:p>
            <a:pPr algn="ctr">
              <a:lnSpc>
                <a:spcPts val="4411"/>
              </a:lnSpc>
            </a:pPr>
            <a:r>
              <a:rPr lang="en-US" sz="3529" spc="21">
                <a:solidFill>
                  <a:srgbClr val="031028"/>
                </a:solidFill>
                <a:latin typeface="Sniglet"/>
                <a:ea typeface="Sniglet"/>
                <a:cs typeface="Sniglet"/>
                <a:sym typeface="Sniglet"/>
              </a:rPr>
              <a:t>DEPORTES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Freeform 2"/>
          <p:cNvSpPr/>
          <p:nvPr/>
        </p:nvSpPr>
        <p:spPr>
          <a:xfrm rot="-7465514">
            <a:off x="-3979361" y="7318439"/>
            <a:ext cx="7131677" cy="5937121"/>
          </a:xfrm>
          <a:custGeom>
            <a:avLst/>
            <a:gdLst/>
            <a:ahLst/>
            <a:cxnLst/>
            <a:rect l="l" t="t" r="r" b="b"/>
            <a:pathLst>
              <a:path w="7131677" h="5937121">
                <a:moveTo>
                  <a:pt x="0" y="0"/>
                </a:moveTo>
                <a:lnTo>
                  <a:pt x="7131677" y="0"/>
                </a:lnTo>
                <a:lnTo>
                  <a:pt x="7131677" y="5937122"/>
                </a:lnTo>
                <a:lnTo>
                  <a:pt x="0" y="59371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rot="-7465514">
            <a:off x="14873323" y="8308560"/>
            <a:ext cx="7131677" cy="5937121"/>
          </a:xfrm>
          <a:custGeom>
            <a:avLst/>
            <a:gdLst/>
            <a:ahLst/>
            <a:cxnLst/>
            <a:rect l="l" t="t" r="r" b="b"/>
            <a:pathLst>
              <a:path w="7131677" h="5937121">
                <a:moveTo>
                  <a:pt x="0" y="0"/>
                </a:moveTo>
                <a:lnTo>
                  <a:pt x="7131677" y="0"/>
                </a:lnTo>
                <a:lnTo>
                  <a:pt x="7131677"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4" name="Freeform 4"/>
          <p:cNvSpPr/>
          <p:nvPr/>
        </p:nvSpPr>
        <p:spPr>
          <a:xfrm rot="-7465514">
            <a:off x="-3565839" y="-4015333"/>
            <a:ext cx="7131677" cy="5937121"/>
          </a:xfrm>
          <a:custGeom>
            <a:avLst/>
            <a:gdLst/>
            <a:ahLst/>
            <a:cxnLst/>
            <a:rect l="l" t="t" r="r" b="b"/>
            <a:pathLst>
              <a:path w="7131677" h="5937121">
                <a:moveTo>
                  <a:pt x="0" y="0"/>
                </a:moveTo>
                <a:lnTo>
                  <a:pt x="7131678" y="0"/>
                </a:lnTo>
                <a:lnTo>
                  <a:pt x="7131678"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5" name="Freeform 5"/>
          <p:cNvSpPr/>
          <p:nvPr/>
        </p:nvSpPr>
        <p:spPr>
          <a:xfrm>
            <a:off x="3176349" y="150007"/>
            <a:ext cx="8887592" cy="4060519"/>
          </a:xfrm>
          <a:custGeom>
            <a:avLst/>
            <a:gdLst/>
            <a:ahLst/>
            <a:cxnLst/>
            <a:rect l="l" t="t" r="r" b="b"/>
            <a:pathLst>
              <a:path w="8887592" h="4060519">
                <a:moveTo>
                  <a:pt x="0" y="0"/>
                </a:moveTo>
                <a:lnTo>
                  <a:pt x="8887592" y="0"/>
                </a:lnTo>
                <a:lnTo>
                  <a:pt x="8887592" y="4060519"/>
                </a:lnTo>
                <a:lnTo>
                  <a:pt x="0" y="4060519"/>
                </a:lnTo>
                <a:lnTo>
                  <a:pt x="0" y="0"/>
                </a:lnTo>
                <a:close/>
              </a:path>
            </a:pathLst>
          </a:custGeom>
          <a:blipFill>
            <a:blip r:embed="rId6"/>
            <a:stretch>
              <a:fillRect/>
            </a:stretch>
          </a:blipFill>
        </p:spPr>
      </p:sp>
      <p:sp>
        <p:nvSpPr>
          <p:cNvPr id="6" name="Freeform 6"/>
          <p:cNvSpPr/>
          <p:nvPr/>
        </p:nvSpPr>
        <p:spPr>
          <a:xfrm>
            <a:off x="13974624" y="-302642"/>
            <a:ext cx="3536495" cy="6287103"/>
          </a:xfrm>
          <a:custGeom>
            <a:avLst/>
            <a:gdLst/>
            <a:ahLst/>
            <a:cxnLst/>
            <a:rect l="l" t="t" r="r" b="b"/>
            <a:pathLst>
              <a:path w="3536495" h="6287103">
                <a:moveTo>
                  <a:pt x="0" y="0"/>
                </a:moveTo>
                <a:lnTo>
                  <a:pt x="3536495" y="0"/>
                </a:lnTo>
                <a:lnTo>
                  <a:pt x="3536495" y="6287102"/>
                </a:lnTo>
                <a:lnTo>
                  <a:pt x="0" y="6287102"/>
                </a:lnTo>
                <a:lnTo>
                  <a:pt x="0" y="0"/>
                </a:lnTo>
                <a:close/>
              </a:path>
            </a:pathLst>
          </a:custGeom>
          <a:blipFill>
            <a:blip r:embed="rId7"/>
            <a:stretch>
              <a:fillRect/>
            </a:stretch>
          </a:blipFill>
        </p:spPr>
      </p:sp>
      <p:sp>
        <p:nvSpPr>
          <p:cNvPr id="7" name="Freeform 7"/>
          <p:cNvSpPr/>
          <p:nvPr/>
        </p:nvSpPr>
        <p:spPr>
          <a:xfrm>
            <a:off x="54096" y="0"/>
            <a:ext cx="3122253" cy="4823364"/>
          </a:xfrm>
          <a:custGeom>
            <a:avLst/>
            <a:gdLst/>
            <a:ahLst/>
            <a:cxnLst/>
            <a:rect l="l" t="t" r="r" b="b"/>
            <a:pathLst>
              <a:path w="3122253" h="4823364">
                <a:moveTo>
                  <a:pt x="0" y="0"/>
                </a:moveTo>
                <a:lnTo>
                  <a:pt x="3122253" y="0"/>
                </a:lnTo>
                <a:lnTo>
                  <a:pt x="3122253" y="4823364"/>
                </a:lnTo>
                <a:lnTo>
                  <a:pt x="0" y="4823364"/>
                </a:lnTo>
                <a:lnTo>
                  <a:pt x="0" y="0"/>
                </a:lnTo>
                <a:close/>
              </a:path>
            </a:pathLst>
          </a:custGeom>
          <a:blipFill>
            <a:blip r:embed="rId8"/>
            <a:stretch>
              <a:fillRect t="-23843" b="-22288"/>
            </a:stretch>
          </a:blipFill>
        </p:spPr>
      </p:sp>
      <p:sp>
        <p:nvSpPr>
          <p:cNvPr id="8" name="Freeform 8"/>
          <p:cNvSpPr/>
          <p:nvPr/>
        </p:nvSpPr>
        <p:spPr>
          <a:xfrm>
            <a:off x="11178419" y="5984460"/>
            <a:ext cx="7109581" cy="3724126"/>
          </a:xfrm>
          <a:custGeom>
            <a:avLst/>
            <a:gdLst/>
            <a:ahLst/>
            <a:cxnLst/>
            <a:rect l="l" t="t" r="r" b="b"/>
            <a:pathLst>
              <a:path w="7109581" h="3724126">
                <a:moveTo>
                  <a:pt x="0" y="0"/>
                </a:moveTo>
                <a:lnTo>
                  <a:pt x="7109581" y="0"/>
                </a:lnTo>
                <a:lnTo>
                  <a:pt x="7109581" y="3724127"/>
                </a:lnTo>
                <a:lnTo>
                  <a:pt x="0" y="3724127"/>
                </a:lnTo>
                <a:lnTo>
                  <a:pt x="0" y="0"/>
                </a:lnTo>
                <a:close/>
              </a:path>
            </a:pathLst>
          </a:custGeom>
          <a:blipFill>
            <a:blip r:embed="rId9"/>
            <a:stretch>
              <a:fillRect b="-7384"/>
            </a:stretch>
          </a:blipFill>
        </p:spPr>
      </p:sp>
      <p:sp>
        <p:nvSpPr>
          <p:cNvPr id="9" name="Freeform 9"/>
          <p:cNvSpPr/>
          <p:nvPr/>
        </p:nvSpPr>
        <p:spPr>
          <a:xfrm>
            <a:off x="-1382052" y="5102918"/>
            <a:ext cx="9116801" cy="5128200"/>
          </a:xfrm>
          <a:custGeom>
            <a:avLst/>
            <a:gdLst/>
            <a:ahLst/>
            <a:cxnLst/>
            <a:rect l="l" t="t" r="r" b="b"/>
            <a:pathLst>
              <a:path w="9116801" h="5128200">
                <a:moveTo>
                  <a:pt x="0" y="0"/>
                </a:moveTo>
                <a:lnTo>
                  <a:pt x="9116801" y="0"/>
                </a:lnTo>
                <a:lnTo>
                  <a:pt x="9116801" y="5128200"/>
                </a:lnTo>
                <a:lnTo>
                  <a:pt x="0" y="5128200"/>
                </a:lnTo>
                <a:lnTo>
                  <a:pt x="0" y="0"/>
                </a:lnTo>
                <a:close/>
              </a:path>
            </a:pathLst>
          </a:custGeom>
          <a:blipFill>
            <a:blip r:embed="rId10"/>
            <a:stretch>
              <a:fillRect/>
            </a:stretch>
          </a:blipFill>
        </p:spPr>
      </p:sp>
      <p:sp>
        <p:nvSpPr>
          <p:cNvPr id="10" name="Freeform 10"/>
          <p:cNvSpPr/>
          <p:nvPr/>
        </p:nvSpPr>
        <p:spPr>
          <a:xfrm>
            <a:off x="7734749" y="4561192"/>
            <a:ext cx="3574277" cy="5147395"/>
          </a:xfrm>
          <a:custGeom>
            <a:avLst/>
            <a:gdLst/>
            <a:ahLst/>
            <a:cxnLst/>
            <a:rect l="l" t="t" r="r" b="b"/>
            <a:pathLst>
              <a:path w="3574277" h="5147395">
                <a:moveTo>
                  <a:pt x="0" y="0"/>
                </a:moveTo>
                <a:lnTo>
                  <a:pt x="3574277" y="0"/>
                </a:lnTo>
                <a:lnTo>
                  <a:pt x="3574277" y="5147395"/>
                </a:lnTo>
                <a:lnTo>
                  <a:pt x="0" y="5147395"/>
                </a:lnTo>
                <a:lnTo>
                  <a:pt x="0" y="0"/>
                </a:lnTo>
                <a:close/>
              </a:path>
            </a:pathLst>
          </a:custGeom>
          <a:blipFill>
            <a:blip r:embed="rId11"/>
            <a:stretch>
              <a:fillRect l="-6524" r="-6524"/>
            </a:stretch>
          </a:blipFill>
        </p:spPr>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Freeform 2"/>
          <p:cNvSpPr/>
          <p:nvPr/>
        </p:nvSpPr>
        <p:spPr>
          <a:xfrm>
            <a:off x="6000922" y="508426"/>
            <a:ext cx="5877653" cy="4378392"/>
          </a:xfrm>
          <a:custGeom>
            <a:avLst/>
            <a:gdLst/>
            <a:ahLst/>
            <a:cxnLst/>
            <a:rect l="l" t="t" r="r" b="b"/>
            <a:pathLst>
              <a:path w="5877653" h="4378392">
                <a:moveTo>
                  <a:pt x="0" y="0"/>
                </a:moveTo>
                <a:lnTo>
                  <a:pt x="5877653" y="0"/>
                </a:lnTo>
                <a:lnTo>
                  <a:pt x="5877653" y="4378393"/>
                </a:lnTo>
                <a:lnTo>
                  <a:pt x="0" y="4378393"/>
                </a:lnTo>
                <a:lnTo>
                  <a:pt x="0" y="0"/>
                </a:lnTo>
                <a:close/>
              </a:path>
            </a:pathLst>
          </a:custGeom>
          <a:blipFill>
            <a:blip r:embed="rId2"/>
            <a:stretch>
              <a:fillRect b="-12427"/>
            </a:stretch>
          </a:blipFill>
        </p:spPr>
      </p:sp>
      <p:sp>
        <p:nvSpPr>
          <p:cNvPr id="3" name="Freeform 3"/>
          <p:cNvSpPr/>
          <p:nvPr/>
        </p:nvSpPr>
        <p:spPr>
          <a:xfrm>
            <a:off x="0" y="1009863"/>
            <a:ext cx="6000922" cy="3375519"/>
          </a:xfrm>
          <a:custGeom>
            <a:avLst/>
            <a:gdLst/>
            <a:ahLst/>
            <a:cxnLst/>
            <a:rect l="l" t="t" r="r" b="b"/>
            <a:pathLst>
              <a:path w="6000922" h="3375519">
                <a:moveTo>
                  <a:pt x="0" y="0"/>
                </a:moveTo>
                <a:lnTo>
                  <a:pt x="6000922" y="0"/>
                </a:lnTo>
                <a:lnTo>
                  <a:pt x="6000922" y="3375519"/>
                </a:lnTo>
                <a:lnTo>
                  <a:pt x="0" y="3375519"/>
                </a:lnTo>
                <a:lnTo>
                  <a:pt x="0" y="0"/>
                </a:lnTo>
                <a:close/>
              </a:path>
            </a:pathLst>
          </a:custGeom>
          <a:blipFill>
            <a:blip r:embed="rId3"/>
            <a:stretch>
              <a:fillRect/>
            </a:stretch>
          </a:blipFill>
        </p:spPr>
      </p:sp>
      <p:sp>
        <p:nvSpPr>
          <p:cNvPr id="4" name="Freeform 4"/>
          <p:cNvSpPr/>
          <p:nvPr/>
        </p:nvSpPr>
        <p:spPr>
          <a:xfrm>
            <a:off x="1612408" y="5356860"/>
            <a:ext cx="9431685" cy="4239036"/>
          </a:xfrm>
          <a:custGeom>
            <a:avLst/>
            <a:gdLst/>
            <a:ahLst/>
            <a:cxnLst/>
            <a:rect l="l" t="t" r="r" b="b"/>
            <a:pathLst>
              <a:path w="9431685" h="4239036">
                <a:moveTo>
                  <a:pt x="0" y="0"/>
                </a:moveTo>
                <a:lnTo>
                  <a:pt x="9431685" y="0"/>
                </a:lnTo>
                <a:lnTo>
                  <a:pt x="9431685" y="4239037"/>
                </a:lnTo>
                <a:lnTo>
                  <a:pt x="0" y="4239037"/>
                </a:lnTo>
                <a:lnTo>
                  <a:pt x="0" y="0"/>
                </a:lnTo>
                <a:close/>
              </a:path>
            </a:pathLst>
          </a:custGeom>
          <a:blipFill>
            <a:blip r:embed="rId4"/>
            <a:stretch>
              <a:fillRect b="-18200"/>
            </a:stretch>
          </a:blipFill>
        </p:spPr>
      </p:sp>
      <p:sp>
        <p:nvSpPr>
          <p:cNvPr id="5" name="Freeform 5"/>
          <p:cNvSpPr/>
          <p:nvPr/>
        </p:nvSpPr>
        <p:spPr>
          <a:xfrm>
            <a:off x="12030259" y="119352"/>
            <a:ext cx="5688040" cy="4266030"/>
          </a:xfrm>
          <a:custGeom>
            <a:avLst/>
            <a:gdLst/>
            <a:ahLst/>
            <a:cxnLst/>
            <a:rect l="l" t="t" r="r" b="b"/>
            <a:pathLst>
              <a:path w="5688040" h="4266030">
                <a:moveTo>
                  <a:pt x="0" y="0"/>
                </a:moveTo>
                <a:lnTo>
                  <a:pt x="5688040" y="0"/>
                </a:lnTo>
                <a:lnTo>
                  <a:pt x="5688040" y="4266030"/>
                </a:lnTo>
                <a:lnTo>
                  <a:pt x="0" y="4266030"/>
                </a:lnTo>
                <a:lnTo>
                  <a:pt x="0" y="0"/>
                </a:lnTo>
                <a:close/>
              </a:path>
            </a:pathLst>
          </a:custGeom>
          <a:blipFill>
            <a:blip r:embed="rId5"/>
            <a:stretch>
              <a:fillRect/>
            </a:stretch>
          </a:blipFill>
        </p:spPr>
      </p:sp>
      <p:sp>
        <p:nvSpPr>
          <p:cNvPr id="6" name="Freeform 6"/>
          <p:cNvSpPr/>
          <p:nvPr/>
        </p:nvSpPr>
        <p:spPr>
          <a:xfrm>
            <a:off x="15094218" y="4385382"/>
            <a:ext cx="2930915" cy="5210515"/>
          </a:xfrm>
          <a:custGeom>
            <a:avLst/>
            <a:gdLst/>
            <a:ahLst/>
            <a:cxnLst/>
            <a:rect l="l" t="t" r="r" b="b"/>
            <a:pathLst>
              <a:path w="2930915" h="5210515">
                <a:moveTo>
                  <a:pt x="0" y="0"/>
                </a:moveTo>
                <a:lnTo>
                  <a:pt x="2930914" y="0"/>
                </a:lnTo>
                <a:lnTo>
                  <a:pt x="2930914" y="5210515"/>
                </a:lnTo>
                <a:lnTo>
                  <a:pt x="0" y="5210515"/>
                </a:lnTo>
                <a:lnTo>
                  <a:pt x="0" y="0"/>
                </a:lnTo>
                <a:close/>
              </a:path>
            </a:pathLst>
          </a:custGeom>
          <a:blipFill>
            <a:blip r:embed="rId6"/>
            <a:stretch>
              <a:fillRect/>
            </a:stretch>
          </a:blipFill>
        </p:spPr>
      </p:sp>
      <p:sp>
        <p:nvSpPr>
          <p:cNvPr id="7" name="Freeform 7"/>
          <p:cNvSpPr/>
          <p:nvPr/>
        </p:nvSpPr>
        <p:spPr>
          <a:xfrm>
            <a:off x="11878575" y="4461308"/>
            <a:ext cx="2995704" cy="5325696"/>
          </a:xfrm>
          <a:custGeom>
            <a:avLst/>
            <a:gdLst/>
            <a:ahLst/>
            <a:cxnLst/>
            <a:rect l="l" t="t" r="r" b="b"/>
            <a:pathLst>
              <a:path w="2995704" h="5325696">
                <a:moveTo>
                  <a:pt x="0" y="0"/>
                </a:moveTo>
                <a:lnTo>
                  <a:pt x="2995704" y="0"/>
                </a:lnTo>
                <a:lnTo>
                  <a:pt x="2995704" y="5325696"/>
                </a:lnTo>
                <a:lnTo>
                  <a:pt x="0" y="5325696"/>
                </a:lnTo>
                <a:lnTo>
                  <a:pt x="0" y="0"/>
                </a:lnTo>
                <a:close/>
              </a:path>
            </a:pathLst>
          </a:custGeom>
          <a:blipFill>
            <a:blip r:embed="rId7"/>
            <a:stretch>
              <a:fillRect/>
            </a:stretch>
          </a:blipFill>
        </p:spPr>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Freeform 2"/>
          <p:cNvSpPr/>
          <p:nvPr/>
        </p:nvSpPr>
        <p:spPr>
          <a:xfrm>
            <a:off x="0" y="-244055"/>
            <a:ext cx="5566825" cy="4889070"/>
          </a:xfrm>
          <a:custGeom>
            <a:avLst/>
            <a:gdLst/>
            <a:ahLst/>
            <a:cxnLst/>
            <a:rect l="l" t="t" r="r" b="b"/>
            <a:pathLst>
              <a:path w="5566825" h="4889070">
                <a:moveTo>
                  <a:pt x="0" y="0"/>
                </a:moveTo>
                <a:lnTo>
                  <a:pt x="5566825" y="0"/>
                </a:lnTo>
                <a:lnTo>
                  <a:pt x="5566825" y="4889069"/>
                </a:lnTo>
                <a:lnTo>
                  <a:pt x="0" y="4889069"/>
                </a:lnTo>
                <a:lnTo>
                  <a:pt x="0" y="0"/>
                </a:lnTo>
                <a:close/>
              </a:path>
            </a:pathLst>
          </a:custGeom>
          <a:blipFill>
            <a:blip r:embed="rId2"/>
            <a:stretch>
              <a:fillRect l="-8355" r="-8355"/>
            </a:stretch>
          </a:blipFill>
        </p:spPr>
      </p:sp>
      <p:sp>
        <p:nvSpPr>
          <p:cNvPr id="3" name="Freeform 3"/>
          <p:cNvSpPr/>
          <p:nvPr/>
        </p:nvSpPr>
        <p:spPr>
          <a:xfrm>
            <a:off x="5727428" y="0"/>
            <a:ext cx="5302874" cy="7048472"/>
          </a:xfrm>
          <a:custGeom>
            <a:avLst/>
            <a:gdLst/>
            <a:ahLst/>
            <a:cxnLst/>
            <a:rect l="l" t="t" r="r" b="b"/>
            <a:pathLst>
              <a:path w="5302874" h="7048472">
                <a:moveTo>
                  <a:pt x="0" y="0"/>
                </a:moveTo>
                <a:lnTo>
                  <a:pt x="5302874" y="0"/>
                </a:lnTo>
                <a:lnTo>
                  <a:pt x="5302874" y="7048472"/>
                </a:lnTo>
                <a:lnTo>
                  <a:pt x="0" y="7048472"/>
                </a:lnTo>
                <a:lnTo>
                  <a:pt x="0" y="0"/>
                </a:lnTo>
                <a:close/>
              </a:path>
            </a:pathLst>
          </a:custGeom>
          <a:blipFill>
            <a:blip r:embed="rId3"/>
            <a:stretch>
              <a:fillRect/>
            </a:stretch>
          </a:blipFill>
        </p:spPr>
      </p:sp>
      <p:sp>
        <p:nvSpPr>
          <p:cNvPr id="4" name="Freeform 4"/>
          <p:cNvSpPr/>
          <p:nvPr/>
        </p:nvSpPr>
        <p:spPr>
          <a:xfrm>
            <a:off x="-1158070" y="4846389"/>
            <a:ext cx="6724895" cy="5059433"/>
          </a:xfrm>
          <a:custGeom>
            <a:avLst/>
            <a:gdLst/>
            <a:ahLst/>
            <a:cxnLst/>
            <a:rect l="l" t="t" r="r" b="b"/>
            <a:pathLst>
              <a:path w="6724895" h="5059433">
                <a:moveTo>
                  <a:pt x="0" y="0"/>
                </a:moveTo>
                <a:lnTo>
                  <a:pt x="6724895" y="0"/>
                </a:lnTo>
                <a:lnTo>
                  <a:pt x="6724895" y="5059433"/>
                </a:lnTo>
                <a:lnTo>
                  <a:pt x="0" y="5059433"/>
                </a:lnTo>
                <a:lnTo>
                  <a:pt x="0" y="0"/>
                </a:lnTo>
                <a:close/>
              </a:path>
            </a:pathLst>
          </a:custGeom>
          <a:blipFill>
            <a:blip r:embed="rId4"/>
            <a:stretch>
              <a:fillRect/>
            </a:stretch>
          </a:blipFill>
        </p:spPr>
      </p:sp>
      <p:sp>
        <p:nvSpPr>
          <p:cNvPr id="5" name="Freeform 5"/>
          <p:cNvSpPr/>
          <p:nvPr/>
        </p:nvSpPr>
        <p:spPr>
          <a:xfrm>
            <a:off x="6140043" y="6630857"/>
            <a:ext cx="5352283" cy="4026757"/>
          </a:xfrm>
          <a:custGeom>
            <a:avLst/>
            <a:gdLst/>
            <a:ahLst/>
            <a:cxnLst/>
            <a:rect l="l" t="t" r="r" b="b"/>
            <a:pathLst>
              <a:path w="5352283" h="4026757">
                <a:moveTo>
                  <a:pt x="0" y="0"/>
                </a:moveTo>
                <a:lnTo>
                  <a:pt x="5352283" y="0"/>
                </a:lnTo>
                <a:lnTo>
                  <a:pt x="5352283" y="4026757"/>
                </a:lnTo>
                <a:lnTo>
                  <a:pt x="0" y="4026757"/>
                </a:lnTo>
                <a:lnTo>
                  <a:pt x="0" y="0"/>
                </a:lnTo>
                <a:close/>
              </a:path>
            </a:pathLst>
          </a:custGeom>
          <a:blipFill>
            <a:blip r:embed="rId5"/>
            <a:stretch>
              <a:fillRect/>
            </a:stretch>
          </a:blipFill>
        </p:spPr>
      </p:sp>
      <p:sp>
        <p:nvSpPr>
          <p:cNvPr id="6" name="Freeform 6"/>
          <p:cNvSpPr/>
          <p:nvPr/>
        </p:nvSpPr>
        <p:spPr>
          <a:xfrm>
            <a:off x="11190906" y="155541"/>
            <a:ext cx="6781358" cy="5101912"/>
          </a:xfrm>
          <a:custGeom>
            <a:avLst/>
            <a:gdLst/>
            <a:ahLst/>
            <a:cxnLst/>
            <a:rect l="l" t="t" r="r" b="b"/>
            <a:pathLst>
              <a:path w="6781358" h="5101912">
                <a:moveTo>
                  <a:pt x="0" y="0"/>
                </a:moveTo>
                <a:lnTo>
                  <a:pt x="6781357" y="0"/>
                </a:lnTo>
                <a:lnTo>
                  <a:pt x="6781357" y="5101913"/>
                </a:lnTo>
                <a:lnTo>
                  <a:pt x="0" y="5101913"/>
                </a:lnTo>
                <a:lnTo>
                  <a:pt x="0" y="0"/>
                </a:lnTo>
                <a:close/>
              </a:path>
            </a:pathLst>
          </a:custGeom>
          <a:blipFill>
            <a:blip r:embed="rId6"/>
            <a:stretch>
              <a:fillRect/>
            </a:stretch>
          </a:blipFill>
        </p:spPr>
      </p:sp>
      <p:sp>
        <p:nvSpPr>
          <p:cNvPr id="7" name="Freeform 7"/>
          <p:cNvSpPr/>
          <p:nvPr/>
        </p:nvSpPr>
        <p:spPr>
          <a:xfrm>
            <a:off x="11492326" y="5257454"/>
            <a:ext cx="6178517" cy="4648368"/>
          </a:xfrm>
          <a:custGeom>
            <a:avLst/>
            <a:gdLst/>
            <a:ahLst/>
            <a:cxnLst/>
            <a:rect l="l" t="t" r="r" b="b"/>
            <a:pathLst>
              <a:path w="6178517" h="4648368">
                <a:moveTo>
                  <a:pt x="0" y="0"/>
                </a:moveTo>
                <a:lnTo>
                  <a:pt x="6178517" y="0"/>
                </a:lnTo>
                <a:lnTo>
                  <a:pt x="6178517" y="4648368"/>
                </a:lnTo>
                <a:lnTo>
                  <a:pt x="0" y="4648368"/>
                </a:lnTo>
                <a:lnTo>
                  <a:pt x="0" y="0"/>
                </a:lnTo>
                <a:close/>
              </a:path>
            </a:pathLst>
          </a:custGeom>
          <a:blipFill>
            <a:blip r:embed="rId7"/>
            <a:stretch>
              <a:fillRect/>
            </a:stretch>
          </a:blipFill>
        </p:spPr>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TextBox 2"/>
          <p:cNvSpPr txBox="1"/>
          <p:nvPr/>
        </p:nvSpPr>
        <p:spPr>
          <a:xfrm>
            <a:off x="4906852" y="562742"/>
            <a:ext cx="8903027" cy="998591"/>
          </a:xfrm>
          <a:prstGeom prst="rect">
            <a:avLst/>
          </a:prstGeom>
        </p:spPr>
        <p:txBody>
          <a:bodyPr lIns="0" tIns="0" rIns="0" bIns="0" rtlCol="0" anchor="t">
            <a:spAutoFit/>
          </a:bodyPr>
          <a:lstStyle/>
          <a:p>
            <a:pPr marL="0" lvl="0" indent="0" algn="ctr">
              <a:lnSpc>
                <a:spcPts val="7709"/>
              </a:lnSpc>
              <a:spcBef>
                <a:spcPct val="0"/>
              </a:spcBef>
            </a:pPr>
            <a:r>
              <a:rPr lang="en-US" sz="7008" spc="126">
                <a:solidFill>
                  <a:srgbClr val="031028"/>
                </a:solidFill>
                <a:latin typeface="Luducudu"/>
                <a:ea typeface="Luducudu"/>
                <a:cs typeface="Luducudu"/>
                <a:sym typeface="Luducudu"/>
              </a:rPr>
              <a:t>estrategias</a:t>
            </a:r>
          </a:p>
        </p:txBody>
      </p:sp>
      <p:sp>
        <p:nvSpPr>
          <p:cNvPr id="3" name="TextBox 3"/>
          <p:cNvSpPr txBox="1"/>
          <p:nvPr/>
        </p:nvSpPr>
        <p:spPr>
          <a:xfrm>
            <a:off x="6109767" y="2214864"/>
            <a:ext cx="6497197" cy="2452708"/>
          </a:xfrm>
          <a:prstGeom prst="rect">
            <a:avLst/>
          </a:prstGeom>
        </p:spPr>
        <p:txBody>
          <a:bodyPr lIns="0" tIns="0" rIns="0" bIns="0" rtlCol="0" anchor="t">
            <a:spAutoFit/>
          </a:bodyPr>
          <a:lstStyle/>
          <a:p>
            <a:pPr algn="ctr">
              <a:lnSpc>
                <a:spcPts val="3902"/>
              </a:lnSpc>
            </a:pPr>
            <a:r>
              <a:rPr lang="en-US" sz="3121" spc="18">
                <a:solidFill>
                  <a:srgbClr val="031028"/>
                </a:solidFill>
                <a:latin typeface="Sniglet"/>
                <a:ea typeface="Sniglet"/>
                <a:cs typeface="Sniglet"/>
                <a:sym typeface="Sniglet"/>
              </a:rPr>
              <a:t>PROYECTO RIESGOS PSICOSOCIALES</a:t>
            </a:r>
          </a:p>
          <a:p>
            <a:pPr algn="ctr">
              <a:lnSpc>
                <a:spcPts val="3902"/>
              </a:lnSpc>
            </a:pPr>
            <a:endParaRPr lang="en-US" sz="3121" spc="18">
              <a:solidFill>
                <a:srgbClr val="031028"/>
              </a:solidFill>
              <a:latin typeface="Sniglet"/>
              <a:ea typeface="Sniglet"/>
              <a:cs typeface="Sniglet"/>
              <a:sym typeface="Sniglet"/>
            </a:endParaRPr>
          </a:p>
          <a:p>
            <a:pPr algn="ctr">
              <a:lnSpc>
                <a:spcPts val="3902"/>
              </a:lnSpc>
            </a:pPr>
            <a:r>
              <a:rPr lang="en-US" sz="3121" spc="18">
                <a:solidFill>
                  <a:srgbClr val="031028"/>
                </a:solidFill>
                <a:latin typeface="Sniglet"/>
                <a:ea typeface="Sniglet"/>
                <a:cs typeface="Sniglet"/>
                <a:sym typeface="Sniglet"/>
              </a:rPr>
              <a:t>OSO</a:t>
            </a:r>
          </a:p>
          <a:p>
            <a:pPr algn="ctr">
              <a:lnSpc>
                <a:spcPts val="3902"/>
              </a:lnSpc>
            </a:pPr>
            <a:endParaRPr lang="en-US" sz="3121" spc="18">
              <a:solidFill>
                <a:srgbClr val="031028"/>
              </a:solidFill>
              <a:latin typeface="Sniglet"/>
              <a:ea typeface="Sniglet"/>
              <a:cs typeface="Sniglet"/>
              <a:sym typeface="Sniglet"/>
            </a:endParaRPr>
          </a:p>
          <a:p>
            <a:pPr algn="ctr">
              <a:lnSpc>
                <a:spcPts val="3902"/>
              </a:lnSpc>
            </a:pPr>
            <a:r>
              <a:rPr lang="en-US" sz="3121" spc="18">
                <a:solidFill>
                  <a:srgbClr val="031028"/>
                </a:solidFill>
                <a:latin typeface="Sniglet"/>
                <a:ea typeface="Sniglet"/>
                <a:cs typeface="Sniglet"/>
                <a:sym typeface="Sniglet"/>
              </a:rPr>
              <a:t>ESCUELA FAMILIAR</a:t>
            </a:r>
          </a:p>
        </p:txBody>
      </p:sp>
      <p:sp>
        <p:nvSpPr>
          <p:cNvPr id="4" name="Freeform 4"/>
          <p:cNvSpPr/>
          <p:nvPr/>
        </p:nvSpPr>
        <p:spPr>
          <a:xfrm rot="-7465514">
            <a:off x="14097563" y="-1603652"/>
            <a:ext cx="7131677" cy="5937121"/>
          </a:xfrm>
          <a:custGeom>
            <a:avLst/>
            <a:gdLst/>
            <a:ahLst/>
            <a:cxnLst/>
            <a:rect l="l" t="t" r="r" b="b"/>
            <a:pathLst>
              <a:path w="7131677" h="5937121">
                <a:moveTo>
                  <a:pt x="0" y="0"/>
                </a:moveTo>
                <a:lnTo>
                  <a:pt x="7131678" y="0"/>
                </a:lnTo>
                <a:lnTo>
                  <a:pt x="7131678" y="5937122"/>
                </a:lnTo>
                <a:lnTo>
                  <a:pt x="0" y="59371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5" name="Freeform 5"/>
          <p:cNvSpPr/>
          <p:nvPr/>
        </p:nvSpPr>
        <p:spPr>
          <a:xfrm rot="-7465514">
            <a:off x="-3979361" y="7318439"/>
            <a:ext cx="7131677" cy="5937121"/>
          </a:xfrm>
          <a:custGeom>
            <a:avLst/>
            <a:gdLst/>
            <a:ahLst/>
            <a:cxnLst/>
            <a:rect l="l" t="t" r="r" b="b"/>
            <a:pathLst>
              <a:path w="7131677" h="5937121">
                <a:moveTo>
                  <a:pt x="0" y="0"/>
                </a:moveTo>
                <a:lnTo>
                  <a:pt x="7131677" y="0"/>
                </a:lnTo>
                <a:lnTo>
                  <a:pt x="7131677" y="5937122"/>
                </a:lnTo>
                <a:lnTo>
                  <a:pt x="0" y="59371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6" name="Freeform 6"/>
          <p:cNvSpPr/>
          <p:nvPr/>
        </p:nvSpPr>
        <p:spPr>
          <a:xfrm rot="-7465514">
            <a:off x="14873323" y="8308560"/>
            <a:ext cx="7131677" cy="5937121"/>
          </a:xfrm>
          <a:custGeom>
            <a:avLst/>
            <a:gdLst/>
            <a:ahLst/>
            <a:cxnLst/>
            <a:rect l="l" t="t" r="r" b="b"/>
            <a:pathLst>
              <a:path w="7131677" h="5937121">
                <a:moveTo>
                  <a:pt x="0" y="0"/>
                </a:moveTo>
                <a:lnTo>
                  <a:pt x="7131677" y="0"/>
                </a:lnTo>
                <a:lnTo>
                  <a:pt x="7131677"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7" name="Freeform 7"/>
          <p:cNvSpPr/>
          <p:nvPr/>
        </p:nvSpPr>
        <p:spPr>
          <a:xfrm rot="-7465514">
            <a:off x="-3734539" y="-3407053"/>
            <a:ext cx="7131677" cy="5937121"/>
          </a:xfrm>
          <a:custGeom>
            <a:avLst/>
            <a:gdLst/>
            <a:ahLst/>
            <a:cxnLst/>
            <a:rect l="l" t="t" r="r" b="b"/>
            <a:pathLst>
              <a:path w="7131677" h="5937121">
                <a:moveTo>
                  <a:pt x="0" y="0"/>
                </a:moveTo>
                <a:lnTo>
                  <a:pt x="7131678" y="0"/>
                </a:lnTo>
                <a:lnTo>
                  <a:pt x="7131678"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8" name="Freeform 8"/>
          <p:cNvSpPr/>
          <p:nvPr/>
        </p:nvSpPr>
        <p:spPr>
          <a:xfrm>
            <a:off x="0" y="1709370"/>
            <a:ext cx="5700121" cy="4275091"/>
          </a:xfrm>
          <a:custGeom>
            <a:avLst/>
            <a:gdLst/>
            <a:ahLst/>
            <a:cxnLst/>
            <a:rect l="l" t="t" r="r" b="b"/>
            <a:pathLst>
              <a:path w="5700121" h="4275091">
                <a:moveTo>
                  <a:pt x="0" y="0"/>
                </a:moveTo>
                <a:lnTo>
                  <a:pt x="5700121" y="0"/>
                </a:lnTo>
                <a:lnTo>
                  <a:pt x="5700121" y="4275090"/>
                </a:lnTo>
                <a:lnTo>
                  <a:pt x="0" y="4275090"/>
                </a:lnTo>
                <a:lnTo>
                  <a:pt x="0" y="0"/>
                </a:lnTo>
                <a:close/>
              </a:path>
            </a:pathLst>
          </a:custGeom>
          <a:blipFill>
            <a:blip r:embed="rId6"/>
            <a:stretch>
              <a:fillRect/>
            </a:stretch>
          </a:blipFill>
        </p:spPr>
      </p:sp>
      <p:sp>
        <p:nvSpPr>
          <p:cNvPr id="9" name="Freeform 9"/>
          <p:cNvSpPr/>
          <p:nvPr/>
        </p:nvSpPr>
        <p:spPr>
          <a:xfrm>
            <a:off x="11614166" y="3633371"/>
            <a:ext cx="6049236" cy="4068154"/>
          </a:xfrm>
          <a:custGeom>
            <a:avLst/>
            <a:gdLst/>
            <a:ahLst/>
            <a:cxnLst/>
            <a:rect l="l" t="t" r="r" b="b"/>
            <a:pathLst>
              <a:path w="6049236" h="4068154">
                <a:moveTo>
                  <a:pt x="0" y="0"/>
                </a:moveTo>
                <a:lnTo>
                  <a:pt x="6049236" y="0"/>
                </a:lnTo>
                <a:lnTo>
                  <a:pt x="6049236" y="4068155"/>
                </a:lnTo>
                <a:lnTo>
                  <a:pt x="0" y="4068155"/>
                </a:lnTo>
                <a:lnTo>
                  <a:pt x="0" y="0"/>
                </a:lnTo>
                <a:close/>
              </a:path>
            </a:pathLst>
          </a:custGeom>
          <a:blipFill>
            <a:blip r:embed="rId7"/>
            <a:stretch>
              <a:fillRect t="-5761" b="-5761"/>
            </a:stretch>
          </a:blipFill>
        </p:spPr>
      </p:sp>
      <p:sp>
        <p:nvSpPr>
          <p:cNvPr id="10" name="Freeform 10"/>
          <p:cNvSpPr/>
          <p:nvPr/>
        </p:nvSpPr>
        <p:spPr>
          <a:xfrm>
            <a:off x="4051015" y="6266513"/>
            <a:ext cx="6479674" cy="2991787"/>
          </a:xfrm>
          <a:custGeom>
            <a:avLst/>
            <a:gdLst/>
            <a:ahLst/>
            <a:cxnLst/>
            <a:rect l="l" t="t" r="r" b="b"/>
            <a:pathLst>
              <a:path w="6479674" h="2991787">
                <a:moveTo>
                  <a:pt x="0" y="0"/>
                </a:moveTo>
                <a:lnTo>
                  <a:pt x="6479674" y="0"/>
                </a:lnTo>
                <a:lnTo>
                  <a:pt x="6479674" y="2991787"/>
                </a:lnTo>
                <a:lnTo>
                  <a:pt x="0" y="2991787"/>
                </a:lnTo>
                <a:lnTo>
                  <a:pt x="0" y="0"/>
                </a:lnTo>
                <a:close/>
              </a:path>
            </a:pathLst>
          </a:custGeom>
          <a:blipFill>
            <a:blip r:embed="rId8"/>
            <a:stretch>
              <a:fillRect/>
            </a:stretch>
          </a:blipFill>
        </p:spPr>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TextBox 2"/>
          <p:cNvSpPr txBox="1"/>
          <p:nvPr/>
        </p:nvSpPr>
        <p:spPr>
          <a:xfrm>
            <a:off x="4692487" y="66675"/>
            <a:ext cx="8903027" cy="998591"/>
          </a:xfrm>
          <a:prstGeom prst="rect">
            <a:avLst/>
          </a:prstGeom>
        </p:spPr>
        <p:txBody>
          <a:bodyPr lIns="0" tIns="0" rIns="0" bIns="0" rtlCol="0" anchor="t">
            <a:spAutoFit/>
          </a:bodyPr>
          <a:lstStyle/>
          <a:p>
            <a:pPr marL="0" lvl="0" indent="0" algn="ctr">
              <a:lnSpc>
                <a:spcPts val="7709"/>
              </a:lnSpc>
              <a:spcBef>
                <a:spcPct val="0"/>
              </a:spcBef>
            </a:pPr>
            <a:r>
              <a:rPr lang="en-US" sz="7008" spc="126">
                <a:solidFill>
                  <a:srgbClr val="031028"/>
                </a:solidFill>
                <a:latin typeface="Luducudu"/>
                <a:ea typeface="Luducudu"/>
                <a:cs typeface="Luducudu"/>
                <a:sym typeface="Luducudu"/>
              </a:rPr>
              <a:t>estrategias</a:t>
            </a:r>
          </a:p>
        </p:txBody>
      </p:sp>
      <p:sp>
        <p:nvSpPr>
          <p:cNvPr id="3" name="Freeform 3"/>
          <p:cNvSpPr/>
          <p:nvPr/>
        </p:nvSpPr>
        <p:spPr>
          <a:xfrm rot="-7465514">
            <a:off x="14097563" y="-1603652"/>
            <a:ext cx="7131677" cy="5937121"/>
          </a:xfrm>
          <a:custGeom>
            <a:avLst/>
            <a:gdLst/>
            <a:ahLst/>
            <a:cxnLst/>
            <a:rect l="l" t="t" r="r" b="b"/>
            <a:pathLst>
              <a:path w="7131677" h="5937121">
                <a:moveTo>
                  <a:pt x="0" y="0"/>
                </a:moveTo>
                <a:lnTo>
                  <a:pt x="7131678" y="0"/>
                </a:lnTo>
                <a:lnTo>
                  <a:pt x="7131678" y="5937122"/>
                </a:lnTo>
                <a:lnTo>
                  <a:pt x="0" y="59371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rot="-7465514">
            <a:off x="-3979361" y="7318439"/>
            <a:ext cx="7131677" cy="5937121"/>
          </a:xfrm>
          <a:custGeom>
            <a:avLst/>
            <a:gdLst/>
            <a:ahLst/>
            <a:cxnLst/>
            <a:rect l="l" t="t" r="r" b="b"/>
            <a:pathLst>
              <a:path w="7131677" h="5937121">
                <a:moveTo>
                  <a:pt x="0" y="0"/>
                </a:moveTo>
                <a:lnTo>
                  <a:pt x="7131677" y="0"/>
                </a:lnTo>
                <a:lnTo>
                  <a:pt x="7131677" y="5937122"/>
                </a:lnTo>
                <a:lnTo>
                  <a:pt x="0" y="59371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5" name="Freeform 5"/>
          <p:cNvSpPr/>
          <p:nvPr/>
        </p:nvSpPr>
        <p:spPr>
          <a:xfrm rot="-7465514">
            <a:off x="14873323" y="8308560"/>
            <a:ext cx="7131677" cy="5937121"/>
          </a:xfrm>
          <a:custGeom>
            <a:avLst/>
            <a:gdLst/>
            <a:ahLst/>
            <a:cxnLst/>
            <a:rect l="l" t="t" r="r" b="b"/>
            <a:pathLst>
              <a:path w="7131677" h="5937121">
                <a:moveTo>
                  <a:pt x="0" y="0"/>
                </a:moveTo>
                <a:lnTo>
                  <a:pt x="7131677" y="0"/>
                </a:lnTo>
                <a:lnTo>
                  <a:pt x="7131677"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6" name="Freeform 6"/>
          <p:cNvSpPr/>
          <p:nvPr/>
        </p:nvSpPr>
        <p:spPr>
          <a:xfrm rot="-7465514">
            <a:off x="-3734539" y="-3407053"/>
            <a:ext cx="7131677" cy="5937121"/>
          </a:xfrm>
          <a:custGeom>
            <a:avLst/>
            <a:gdLst/>
            <a:ahLst/>
            <a:cxnLst/>
            <a:rect l="l" t="t" r="r" b="b"/>
            <a:pathLst>
              <a:path w="7131677" h="5937121">
                <a:moveTo>
                  <a:pt x="0" y="0"/>
                </a:moveTo>
                <a:lnTo>
                  <a:pt x="7131678" y="0"/>
                </a:lnTo>
                <a:lnTo>
                  <a:pt x="7131678"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7" name="Freeform 7"/>
          <p:cNvSpPr/>
          <p:nvPr/>
        </p:nvSpPr>
        <p:spPr>
          <a:xfrm>
            <a:off x="1583735" y="1561333"/>
            <a:ext cx="5424206" cy="4068154"/>
          </a:xfrm>
          <a:custGeom>
            <a:avLst/>
            <a:gdLst/>
            <a:ahLst/>
            <a:cxnLst/>
            <a:rect l="l" t="t" r="r" b="b"/>
            <a:pathLst>
              <a:path w="5424206" h="4068154">
                <a:moveTo>
                  <a:pt x="0" y="0"/>
                </a:moveTo>
                <a:lnTo>
                  <a:pt x="5424205" y="0"/>
                </a:lnTo>
                <a:lnTo>
                  <a:pt x="5424205" y="4068154"/>
                </a:lnTo>
                <a:lnTo>
                  <a:pt x="0" y="4068154"/>
                </a:lnTo>
                <a:lnTo>
                  <a:pt x="0" y="0"/>
                </a:lnTo>
                <a:close/>
              </a:path>
            </a:pathLst>
          </a:custGeom>
          <a:blipFill>
            <a:blip r:embed="rId6"/>
            <a:stretch>
              <a:fillRect/>
            </a:stretch>
          </a:blipFill>
        </p:spPr>
      </p:sp>
      <p:sp>
        <p:nvSpPr>
          <p:cNvPr id="8" name="Freeform 8"/>
          <p:cNvSpPr/>
          <p:nvPr/>
        </p:nvSpPr>
        <p:spPr>
          <a:xfrm>
            <a:off x="10095105" y="1561333"/>
            <a:ext cx="5424206" cy="4068154"/>
          </a:xfrm>
          <a:custGeom>
            <a:avLst/>
            <a:gdLst/>
            <a:ahLst/>
            <a:cxnLst/>
            <a:rect l="l" t="t" r="r" b="b"/>
            <a:pathLst>
              <a:path w="5424206" h="4068154">
                <a:moveTo>
                  <a:pt x="0" y="0"/>
                </a:moveTo>
                <a:lnTo>
                  <a:pt x="5424205" y="0"/>
                </a:lnTo>
                <a:lnTo>
                  <a:pt x="5424205" y="4068154"/>
                </a:lnTo>
                <a:lnTo>
                  <a:pt x="0" y="4068154"/>
                </a:lnTo>
                <a:lnTo>
                  <a:pt x="0" y="0"/>
                </a:lnTo>
                <a:close/>
              </a:path>
            </a:pathLst>
          </a:custGeom>
          <a:blipFill>
            <a:blip r:embed="rId7"/>
            <a:stretch>
              <a:fillRect/>
            </a:stretch>
          </a:blipFill>
        </p:spPr>
      </p:sp>
      <p:sp>
        <p:nvSpPr>
          <p:cNvPr id="9" name="Freeform 9"/>
          <p:cNvSpPr/>
          <p:nvPr/>
        </p:nvSpPr>
        <p:spPr>
          <a:xfrm>
            <a:off x="340160" y="6019911"/>
            <a:ext cx="4992699" cy="3238389"/>
          </a:xfrm>
          <a:custGeom>
            <a:avLst/>
            <a:gdLst/>
            <a:ahLst/>
            <a:cxnLst/>
            <a:rect l="l" t="t" r="r" b="b"/>
            <a:pathLst>
              <a:path w="4992699" h="3238389">
                <a:moveTo>
                  <a:pt x="0" y="0"/>
                </a:moveTo>
                <a:lnTo>
                  <a:pt x="4992699" y="0"/>
                </a:lnTo>
                <a:lnTo>
                  <a:pt x="4992699" y="3238389"/>
                </a:lnTo>
                <a:lnTo>
                  <a:pt x="0" y="3238389"/>
                </a:lnTo>
                <a:lnTo>
                  <a:pt x="0" y="0"/>
                </a:lnTo>
                <a:close/>
              </a:path>
            </a:pathLst>
          </a:custGeom>
          <a:blipFill>
            <a:blip r:embed="rId8"/>
            <a:stretch>
              <a:fillRect t="-16749" b="-88813"/>
            </a:stretch>
          </a:blipFill>
        </p:spPr>
      </p:sp>
      <p:sp>
        <p:nvSpPr>
          <p:cNvPr id="10" name="Freeform 10"/>
          <p:cNvSpPr/>
          <p:nvPr/>
        </p:nvSpPr>
        <p:spPr>
          <a:xfrm>
            <a:off x="5750184" y="5749210"/>
            <a:ext cx="5039721" cy="3779791"/>
          </a:xfrm>
          <a:custGeom>
            <a:avLst/>
            <a:gdLst/>
            <a:ahLst/>
            <a:cxnLst/>
            <a:rect l="l" t="t" r="r" b="b"/>
            <a:pathLst>
              <a:path w="5039721" h="3779791">
                <a:moveTo>
                  <a:pt x="0" y="0"/>
                </a:moveTo>
                <a:lnTo>
                  <a:pt x="5039721" y="0"/>
                </a:lnTo>
                <a:lnTo>
                  <a:pt x="5039721" y="3779791"/>
                </a:lnTo>
                <a:lnTo>
                  <a:pt x="0" y="3779791"/>
                </a:lnTo>
                <a:lnTo>
                  <a:pt x="0" y="0"/>
                </a:lnTo>
                <a:close/>
              </a:path>
            </a:pathLst>
          </a:custGeom>
          <a:blipFill>
            <a:blip r:embed="rId9"/>
            <a:stretch>
              <a:fillRect/>
            </a:stretch>
          </a:blipFill>
        </p:spPr>
      </p:sp>
      <p:sp>
        <p:nvSpPr>
          <p:cNvPr id="11" name="Freeform 11"/>
          <p:cNvSpPr/>
          <p:nvPr/>
        </p:nvSpPr>
        <p:spPr>
          <a:xfrm>
            <a:off x="11616287" y="6019911"/>
            <a:ext cx="6047115" cy="3039058"/>
          </a:xfrm>
          <a:custGeom>
            <a:avLst/>
            <a:gdLst/>
            <a:ahLst/>
            <a:cxnLst/>
            <a:rect l="l" t="t" r="r" b="b"/>
            <a:pathLst>
              <a:path w="6047115" h="3039058">
                <a:moveTo>
                  <a:pt x="0" y="0"/>
                </a:moveTo>
                <a:lnTo>
                  <a:pt x="6047115" y="0"/>
                </a:lnTo>
                <a:lnTo>
                  <a:pt x="6047115" y="3039058"/>
                </a:lnTo>
                <a:lnTo>
                  <a:pt x="0" y="3039058"/>
                </a:lnTo>
                <a:lnTo>
                  <a:pt x="0" y="0"/>
                </a:lnTo>
                <a:close/>
              </a:path>
            </a:pathLst>
          </a:custGeom>
          <a:blipFill>
            <a:blip r:embed="rId10"/>
            <a:stretch>
              <a:fillRect b="-49234"/>
            </a:stretch>
          </a:blipFill>
        </p:spPr>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TextBox 2"/>
          <p:cNvSpPr txBox="1"/>
          <p:nvPr/>
        </p:nvSpPr>
        <p:spPr>
          <a:xfrm>
            <a:off x="1631693" y="30109"/>
            <a:ext cx="8903027" cy="998591"/>
          </a:xfrm>
          <a:prstGeom prst="rect">
            <a:avLst/>
          </a:prstGeom>
        </p:spPr>
        <p:txBody>
          <a:bodyPr lIns="0" tIns="0" rIns="0" bIns="0" rtlCol="0" anchor="t">
            <a:spAutoFit/>
          </a:bodyPr>
          <a:lstStyle/>
          <a:p>
            <a:pPr marL="0" lvl="0" indent="0" algn="ctr">
              <a:lnSpc>
                <a:spcPts val="7709"/>
              </a:lnSpc>
              <a:spcBef>
                <a:spcPct val="0"/>
              </a:spcBef>
            </a:pPr>
            <a:r>
              <a:rPr lang="en-US" sz="7008" spc="126">
                <a:solidFill>
                  <a:srgbClr val="031028"/>
                </a:solidFill>
                <a:latin typeface="Luducudu"/>
                <a:ea typeface="Luducudu"/>
                <a:cs typeface="Luducudu"/>
                <a:sym typeface="Luducudu"/>
              </a:rPr>
              <a:t>estrategias</a:t>
            </a:r>
          </a:p>
        </p:txBody>
      </p:sp>
      <p:sp>
        <p:nvSpPr>
          <p:cNvPr id="3" name="TextBox 3"/>
          <p:cNvSpPr txBox="1"/>
          <p:nvPr/>
        </p:nvSpPr>
        <p:spPr>
          <a:xfrm>
            <a:off x="-58048" y="5965410"/>
            <a:ext cx="6497197" cy="3434100"/>
          </a:xfrm>
          <a:prstGeom prst="rect">
            <a:avLst/>
          </a:prstGeom>
        </p:spPr>
        <p:txBody>
          <a:bodyPr lIns="0" tIns="0" rIns="0" bIns="0" rtlCol="0" anchor="t">
            <a:spAutoFit/>
          </a:bodyPr>
          <a:lstStyle/>
          <a:p>
            <a:pPr algn="ctr">
              <a:lnSpc>
                <a:spcPts val="3902"/>
              </a:lnSpc>
            </a:pPr>
            <a:r>
              <a:rPr lang="en-US" sz="3121" spc="18">
                <a:solidFill>
                  <a:srgbClr val="031028"/>
                </a:solidFill>
                <a:latin typeface="Sniglet"/>
                <a:ea typeface="Sniglet"/>
                <a:cs typeface="Sniglet"/>
                <a:sym typeface="Sniglet"/>
              </a:rPr>
              <a:t>ESTRATEGIA PASEA</a:t>
            </a:r>
          </a:p>
          <a:p>
            <a:pPr algn="ctr">
              <a:lnSpc>
                <a:spcPts val="3902"/>
              </a:lnSpc>
            </a:pPr>
            <a:endParaRPr lang="en-US" sz="3121" spc="18">
              <a:solidFill>
                <a:srgbClr val="031028"/>
              </a:solidFill>
              <a:latin typeface="Sniglet"/>
              <a:ea typeface="Sniglet"/>
              <a:cs typeface="Sniglet"/>
              <a:sym typeface="Sniglet"/>
            </a:endParaRPr>
          </a:p>
          <a:p>
            <a:pPr algn="ctr">
              <a:lnSpc>
                <a:spcPts val="3902"/>
              </a:lnSpc>
            </a:pPr>
            <a:r>
              <a:rPr lang="en-US" sz="3121" spc="18">
                <a:solidFill>
                  <a:srgbClr val="031028"/>
                </a:solidFill>
                <a:latin typeface="Sniglet"/>
                <a:ea typeface="Sniglet"/>
                <a:cs typeface="Sniglet"/>
                <a:sym typeface="Sniglet"/>
              </a:rPr>
              <a:t>SALUD MENTAL</a:t>
            </a:r>
          </a:p>
          <a:p>
            <a:pPr algn="ctr">
              <a:lnSpc>
                <a:spcPts val="3902"/>
              </a:lnSpc>
            </a:pPr>
            <a:endParaRPr lang="en-US" sz="3121" spc="18">
              <a:solidFill>
                <a:srgbClr val="031028"/>
              </a:solidFill>
              <a:latin typeface="Sniglet"/>
              <a:ea typeface="Sniglet"/>
              <a:cs typeface="Sniglet"/>
              <a:sym typeface="Sniglet"/>
            </a:endParaRPr>
          </a:p>
          <a:p>
            <a:pPr algn="ctr">
              <a:lnSpc>
                <a:spcPts val="3902"/>
              </a:lnSpc>
            </a:pPr>
            <a:r>
              <a:rPr lang="en-US" sz="3121" spc="18">
                <a:solidFill>
                  <a:srgbClr val="031028"/>
                </a:solidFill>
                <a:latin typeface="Sniglet"/>
                <a:ea typeface="Sniglet"/>
                <a:cs typeface="Sniglet"/>
                <a:sym typeface="Sniglet"/>
              </a:rPr>
              <a:t>ASSBASALUD</a:t>
            </a:r>
          </a:p>
          <a:p>
            <a:pPr algn="ctr">
              <a:lnSpc>
                <a:spcPts val="3902"/>
              </a:lnSpc>
            </a:pPr>
            <a:endParaRPr lang="en-US" sz="3121" spc="18">
              <a:solidFill>
                <a:srgbClr val="031028"/>
              </a:solidFill>
              <a:latin typeface="Sniglet"/>
              <a:ea typeface="Sniglet"/>
              <a:cs typeface="Sniglet"/>
              <a:sym typeface="Sniglet"/>
            </a:endParaRPr>
          </a:p>
          <a:p>
            <a:pPr algn="ctr">
              <a:lnSpc>
                <a:spcPts val="3902"/>
              </a:lnSpc>
            </a:pPr>
            <a:endParaRPr lang="en-US" sz="3121" spc="18">
              <a:solidFill>
                <a:srgbClr val="031028"/>
              </a:solidFill>
              <a:latin typeface="Sniglet"/>
              <a:ea typeface="Sniglet"/>
              <a:cs typeface="Sniglet"/>
              <a:sym typeface="Sniglet"/>
            </a:endParaRPr>
          </a:p>
        </p:txBody>
      </p:sp>
      <p:sp>
        <p:nvSpPr>
          <p:cNvPr id="4" name="TextBox 4"/>
          <p:cNvSpPr txBox="1"/>
          <p:nvPr/>
        </p:nvSpPr>
        <p:spPr>
          <a:xfrm>
            <a:off x="6989813" y="6314896"/>
            <a:ext cx="9994474" cy="2943404"/>
          </a:xfrm>
          <a:prstGeom prst="rect">
            <a:avLst/>
          </a:prstGeom>
        </p:spPr>
        <p:txBody>
          <a:bodyPr lIns="0" tIns="0" rIns="0" bIns="0" rtlCol="0" anchor="t">
            <a:spAutoFit/>
          </a:bodyPr>
          <a:lstStyle/>
          <a:p>
            <a:pPr algn="ctr">
              <a:lnSpc>
                <a:spcPts val="3902"/>
              </a:lnSpc>
            </a:pPr>
            <a:r>
              <a:rPr lang="en-US" sz="3121" spc="18">
                <a:solidFill>
                  <a:srgbClr val="031028"/>
                </a:solidFill>
                <a:latin typeface="Sniglet"/>
                <a:ea typeface="Sniglet"/>
                <a:cs typeface="Sniglet"/>
                <a:sym typeface="Sniglet"/>
              </a:rPr>
              <a:t>LABORATORIO DE CREACIÓN PLANTAS Y ARTE (REFLEXIÓN, PREVENCIÓN Y MITIGACIÓN SOBRE EL USO DE SUSTANCIAS PSICOACTIVAS UNA MIRADA ETNBOTANICA, RITUALISTA, HOLISTICA Y ARTISTICA QUE SURGE DESDE LA ANCESTRALIDAD. MAESTRIA EN CULTURA Y DROGAS DE LA U DE CALDAS</a:t>
            </a:r>
          </a:p>
        </p:txBody>
      </p:sp>
      <p:sp>
        <p:nvSpPr>
          <p:cNvPr id="5" name="Freeform 5"/>
          <p:cNvSpPr/>
          <p:nvPr/>
        </p:nvSpPr>
        <p:spPr>
          <a:xfrm rot="-7465514">
            <a:off x="-3979361" y="7318439"/>
            <a:ext cx="7131677" cy="5937121"/>
          </a:xfrm>
          <a:custGeom>
            <a:avLst/>
            <a:gdLst/>
            <a:ahLst/>
            <a:cxnLst/>
            <a:rect l="l" t="t" r="r" b="b"/>
            <a:pathLst>
              <a:path w="7131677" h="5937121">
                <a:moveTo>
                  <a:pt x="0" y="0"/>
                </a:moveTo>
                <a:lnTo>
                  <a:pt x="7131677" y="0"/>
                </a:lnTo>
                <a:lnTo>
                  <a:pt x="7131677" y="5937122"/>
                </a:lnTo>
                <a:lnTo>
                  <a:pt x="0" y="59371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6" name="Freeform 6"/>
          <p:cNvSpPr/>
          <p:nvPr/>
        </p:nvSpPr>
        <p:spPr>
          <a:xfrm rot="-7465514">
            <a:off x="15805938" y="8496914"/>
            <a:ext cx="7131677" cy="5937121"/>
          </a:xfrm>
          <a:custGeom>
            <a:avLst/>
            <a:gdLst/>
            <a:ahLst/>
            <a:cxnLst/>
            <a:rect l="l" t="t" r="r" b="b"/>
            <a:pathLst>
              <a:path w="7131677" h="5937121">
                <a:moveTo>
                  <a:pt x="0" y="0"/>
                </a:moveTo>
                <a:lnTo>
                  <a:pt x="7131677" y="0"/>
                </a:lnTo>
                <a:lnTo>
                  <a:pt x="7131677"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7" name="Freeform 7"/>
          <p:cNvSpPr/>
          <p:nvPr/>
        </p:nvSpPr>
        <p:spPr>
          <a:xfrm rot="-7465514">
            <a:off x="-3734539" y="-3407053"/>
            <a:ext cx="7131677" cy="5937121"/>
          </a:xfrm>
          <a:custGeom>
            <a:avLst/>
            <a:gdLst/>
            <a:ahLst/>
            <a:cxnLst/>
            <a:rect l="l" t="t" r="r" b="b"/>
            <a:pathLst>
              <a:path w="7131677" h="5937121">
                <a:moveTo>
                  <a:pt x="0" y="0"/>
                </a:moveTo>
                <a:lnTo>
                  <a:pt x="7131678" y="0"/>
                </a:lnTo>
                <a:lnTo>
                  <a:pt x="7131678"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8" name="Freeform 8"/>
          <p:cNvSpPr/>
          <p:nvPr/>
        </p:nvSpPr>
        <p:spPr>
          <a:xfrm>
            <a:off x="755185" y="1908408"/>
            <a:ext cx="4870733" cy="3664465"/>
          </a:xfrm>
          <a:custGeom>
            <a:avLst/>
            <a:gdLst/>
            <a:ahLst/>
            <a:cxnLst/>
            <a:rect l="l" t="t" r="r" b="b"/>
            <a:pathLst>
              <a:path w="4870733" h="3664465">
                <a:moveTo>
                  <a:pt x="0" y="0"/>
                </a:moveTo>
                <a:lnTo>
                  <a:pt x="4870732" y="0"/>
                </a:lnTo>
                <a:lnTo>
                  <a:pt x="4870732" y="3664465"/>
                </a:lnTo>
                <a:lnTo>
                  <a:pt x="0" y="3664465"/>
                </a:lnTo>
                <a:lnTo>
                  <a:pt x="0" y="0"/>
                </a:lnTo>
                <a:close/>
              </a:path>
            </a:pathLst>
          </a:custGeom>
          <a:blipFill>
            <a:blip r:embed="rId6"/>
            <a:stretch>
              <a:fillRect/>
            </a:stretch>
          </a:blipFill>
        </p:spPr>
      </p:sp>
      <p:sp>
        <p:nvSpPr>
          <p:cNvPr id="9" name="Freeform 9"/>
          <p:cNvSpPr/>
          <p:nvPr/>
        </p:nvSpPr>
        <p:spPr>
          <a:xfrm>
            <a:off x="6733238" y="1561784"/>
            <a:ext cx="4239078" cy="4239078"/>
          </a:xfrm>
          <a:custGeom>
            <a:avLst/>
            <a:gdLst/>
            <a:ahLst/>
            <a:cxnLst/>
            <a:rect l="l" t="t" r="r" b="b"/>
            <a:pathLst>
              <a:path w="4239078" h="4239078">
                <a:moveTo>
                  <a:pt x="0" y="0"/>
                </a:moveTo>
                <a:lnTo>
                  <a:pt x="4239078" y="0"/>
                </a:lnTo>
                <a:lnTo>
                  <a:pt x="4239078" y="4239078"/>
                </a:lnTo>
                <a:lnTo>
                  <a:pt x="0" y="4239078"/>
                </a:lnTo>
                <a:lnTo>
                  <a:pt x="0" y="0"/>
                </a:lnTo>
                <a:close/>
              </a:path>
            </a:pathLst>
          </a:custGeom>
          <a:blipFill>
            <a:blip r:embed="rId7"/>
            <a:stretch>
              <a:fillRect/>
            </a:stretch>
          </a:blipFill>
        </p:spPr>
      </p:sp>
      <p:sp>
        <p:nvSpPr>
          <p:cNvPr id="10" name="Freeform 10"/>
          <p:cNvSpPr/>
          <p:nvPr/>
        </p:nvSpPr>
        <p:spPr>
          <a:xfrm>
            <a:off x="11220708" y="496067"/>
            <a:ext cx="6442694" cy="2681261"/>
          </a:xfrm>
          <a:custGeom>
            <a:avLst/>
            <a:gdLst/>
            <a:ahLst/>
            <a:cxnLst/>
            <a:rect l="l" t="t" r="r" b="b"/>
            <a:pathLst>
              <a:path w="6442694" h="2681261">
                <a:moveTo>
                  <a:pt x="0" y="0"/>
                </a:moveTo>
                <a:lnTo>
                  <a:pt x="6442694" y="0"/>
                </a:lnTo>
                <a:lnTo>
                  <a:pt x="6442694" y="2681261"/>
                </a:lnTo>
                <a:lnTo>
                  <a:pt x="0" y="2681261"/>
                </a:lnTo>
                <a:lnTo>
                  <a:pt x="0" y="0"/>
                </a:lnTo>
                <a:close/>
              </a:path>
            </a:pathLst>
          </a:custGeom>
          <a:blipFill>
            <a:blip r:embed="rId8"/>
            <a:stretch>
              <a:fillRect t="-3914" b="-3914"/>
            </a:stretch>
          </a:blipFill>
        </p:spPr>
      </p:sp>
      <p:sp>
        <p:nvSpPr>
          <p:cNvPr id="11" name="Freeform 11"/>
          <p:cNvSpPr/>
          <p:nvPr/>
        </p:nvSpPr>
        <p:spPr>
          <a:xfrm rot="-5400000">
            <a:off x="12996476" y="1317534"/>
            <a:ext cx="2891159" cy="6442694"/>
          </a:xfrm>
          <a:custGeom>
            <a:avLst/>
            <a:gdLst/>
            <a:ahLst/>
            <a:cxnLst/>
            <a:rect l="l" t="t" r="r" b="b"/>
            <a:pathLst>
              <a:path w="2891159" h="6442694">
                <a:moveTo>
                  <a:pt x="0" y="0"/>
                </a:moveTo>
                <a:lnTo>
                  <a:pt x="2891159" y="0"/>
                </a:lnTo>
                <a:lnTo>
                  <a:pt x="2891159" y="6442694"/>
                </a:lnTo>
                <a:lnTo>
                  <a:pt x="0" y="6442694"/>
                </a:lnTo>
                <a:lnTo>
                  <a:pt x="0" y="0"/>
                </a:lnTo>
                <a:close/>
              </a:path>
            </a:pathLst>
          </a:custGeom>
          <a:blipFill>
            <a:blip r:embed="rId9"/>
            <a:stretch>
              <a:fillRect/>
            </a:stretch>
          </a:blipFill>
        </p:spPr>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TextBox 2"/>
          <p:cNvSpPr txBox="1"/>
          <p:nvPr/>
        </p:nvSpPr>
        <p:spPr>
          <a:xfrm>
            <a:off x="4906852" y="562742"/>
            <a:ext cx="8903027" cy="998591"/>
          </a:xfrm>
          <a:prstGeom prst="rect">
            <a:avLst/>
          </a:prstGeom>
        </p:spPr>
        <p:txBody>
          <a:bodyPr lIns="0" tIns="0" rIns="0" bIns="0" rtlCol="0" anchor="t">
            <a:spAutoFit/>
          </a:bodyPr>
          <a:lstStyle/>
          <a:p>
            <a:pPr marL="0" lvl="0" indent="0" algn="ctr">
              <a:lnSpc>
                <a:spcPts val="7709"/>
              </a:lnSpc>
              <a:spcBef>
                <a:spcPct val="0"/>
              </a:spcBef>
            </a:pPr>
            <a:r>
              <a:rPr lang="en-US" sz="7008" spc="126">
                <a:solidFill>
                  <a:srgbClr val="031028"/>
                </a:solidFill>
                <a:latin typeface="Luducudu"/>
                <a:ea typeface="Luducudu"/>
                <a:cs typeface="Luducudu"/>
                <a:sym typeface="Luducudu"/>
              </a:rPr>
              <a:t>estrategias</a:t>
            </a:r>
          </a:p>
        </p:txBody>
      </p:sp>
      <p:sp>
        <p:nvSpPr>
          <p:cNvPr id="3" name="Freeform 3"/>
          <p:cNvSpPr/>
          <p:nvPr/>
        </p:nvSpPr>
        <p:spPr>
          <a:xfrm rot="-7465514">
            <a:off x="-3979361" y="7318439"/>
            <a:ext cx="7131677" cy="5937121"/>
          </a:xfrm>
          <a:custGeom>
            <a:avLst/>
            <a:gdLst/>
            <a:ahLst/>
            <a:cxnLst/>
            <a:rect l="l" t="t" r="r" b="b"/>
            <a:pathLst>
              <a:path w="7131677" h="5937121">
                <a:moveTo>
                  <a:pt x="0" y="0"/>
                </a:moveTo>
                <a:lnTo>
                  <a:pt x="7131677" y="0"/>
                </a:lnTo>
                <a:lnTo>
                  <a:pt x="7131677" y="5937122"/>
                </a:lnTo>
                <a:lnTo>
                  <a:pt x="0" y="59371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rot="-7465514">
            <a:off x="15805938" y="8496914"/>
            <a:ext cx="7131677" cy="5937121"/>
          </a:xfrm>
          <a:custGeom>
            <a:avLst/>
            <a:gdLst/>
            <a:ahLst/>
            <a:cxnLst/>
            <a:rect l="l" t="t" r="r" b="b"/>
            <a:pathLst>
              <a:path w="7131677" h="5937121">
                <a:moveTo>
                  <a:pt x="0" y="0"/>
                </a:moveTo>
                <a:lnTo>
                  <a:pt x="7131677" y="0"/>
                </a:lnTo>
                <a:lnTo>
                  <a:pt x="7131677"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5" name="Freeform 5"/>
          <p:cNvSpPr/>
          <p:nvPr/>
        </p:nvSpPr>
        <p:spPr>
          <a:xfrm rot="-7465514">
            <a:off x="-3734539" y="-3407053"/>
            <a:ext cx="7131677" cy="5937121"/>
          </a:xfrm>
          <a:custGeom>
            <a:avLst/>
            <a:gdLst/>
            <a:ahLst/>
            <a:cxnLst/>
            <a:rect l="l" t="t" r="r" b="b"/>
            <a:pathLst>
              <a:path w="7131677" h="5937121">
                <a:moveTo>
                  <a:pt x="0" y="0"/>
                </a:moveTo>
                <a:lnTo>
                  <a:pt x="7131678" y="0"/>
                </a:lnTo>
                <a:lnTo>
                  <a:pt x="7131678"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6" name="Freeform 6"/>
          <p:cNvSpPr/>
          <p:nvPr/>
        </p:nvSpPr>
        <p:spPr>
          <a:xfrm>
            <a:off x="794832" y="2498841"/>
            <a:ext cx="4112020" cy="6337215"/>
          </a:xfrm>
          <a:custGeom>
            <a:avLst/>
            <a:gdLst/>
            <a:ahLst/>
            <a:cxnLst/>
            <a:rect l="l" t="t" r="r" b="b"/>
            <a:pathLst>
              <a:path w="4112020" h="6337215">
                <a:moveTo>
                  <a:pt x="0" y="0"/>
                </a:moveTo>
                <a:lnTo>
                  <a:pt x="4112020" y="0"/>
                </a:lnTo>
                <a:lnTo>
                  <a:pt x="4112020" y="6337215"/>
                </a:lnTo>
                <a:lnTo>
                  <a:pt x="0" y="6337215"/>
                </a:lnTo>
                <a:lnTo>
                  <a:pt x="0" y="0"/>
                </a:lnTo>
                <a:close/>
              </a:path>
            </a:pathLst>
          </a:custGeom>
          <a:blipFill>
            <a:blip r:embed="rId6"/>
            <a:stretch>
              <a:fillRect r="-15947"/>
            </a:stretch>
          </a:blipFill>
        </p:spPr>
      </p:sp>
      <p:sp>
        <p:nvSpPr>
          <p:cNvPr id="7" name="Freeform 7"/>
          <p:cNvSpPr/>
          <p:nvPr/>
        </p:nvSpPr>
        <p:spPr>
          <a:xfrm>
            <a:off x="13419661" y="2660840"/>
            <a:ext cx="4524006" cy="6013217"/>
          </a:xfrm>
          <a:custGeom>
            <a:avLst/>
            <a:gdLst/>
            <a:ahLst/>
            <a:cxnLst/>
            <a:rect l="l" t="t" r="r" b="b"/>
            <a:pathLst>
              <a:path w="4524006" h="6013217">
                <a:moveTo>
                  <a:pt x="0" y="0"/>
                </a:moveTo>
                <a:lnTo>
                  <a:pt x="4524006" y="0"/>
                </a:lnTo>
                <a:lnTo>
                  <a:pt x="4524006" y="6013217"/>
                </a:lnTo>
                <a:lnTo>
                  <a:pt x="0" y="6013217"/>
                </a:lnTo>
                <a:lnTo>
                  <a:pt x="0" y="0"/>
                </a:lnTo>
                <a:close/>
              </a:path>
            </a:pathLst>
          </a:custGeom>
          <a:blipFill>
            <a:blip r:embed="rId7"/>
            <a:stretch>
              <a:fillRect/>
            </a:stretch>
          </a:blipFill>
        </p:spPr>
      </p:sp>
      <p:sp>
        <p:nvSpPr>
          <p:cNvPr id="8" name="TextBox 8"/>
          <p:cNvSpPr txBox="1"/>
          <p:nvPr/>
        </p:nvSpPr>
        <p:spPr>
          <a:xfrm>
            <a:off x="4906852" y="5124450"/>
            <a:ext cx="8247283" cy="3924797"/>
          </a:xfrm>
          <a:prstGeom prst="rect">
            <a:avLst/>
          </a:prstGeom>
        </p:spPr>
        <p:txBody>
          <a:bodyPr lIns="0" tIns="0" rIns="0" bIns="0" rtlCol="0" anchor="t">
            <a:spAutoFit/>
          </a:bodyPr>
          <a:lstStyle/>
          <a:p>
            <a:pPr algn="ctr">
              <a:lnSpc>
                <a:spcPts val="3902"/>
              </a:lnSpc>
            </a:pPr>
            <a:r>
              <a:rPr lang="en-US" sz="3121" spc="18">
                <a:solidFill>
                  <a:srgbClr val="031028"/>
                </a:solidFill>
                <a:latin typeface="Sniglet"/>
                <a:ea typeface="Sniglet"/>
                <a:cs typeface="Sniglet"/>
                <a:sym typeface="Sniglet"/>
              </a:rPr>
              <a:t>SRPA </a:t>
            </a:r>
          </a:p>
          <a:p>
            <a:pPr algn="ctr">
              <a:lnSpc>
                <a:spcPts val="3902"/>
              </a:lnSpc>
            </a:pPr>
            <a:r>
              <a:rPr lang="en-US" sz="3121" spc="18">
                <a:solidFill>
                  <a:srgbClr val="031028"/>
                </a:solidFill>
                <a:latin typeface="Sniglet"/>
                <a:ea typeface="Sniglet"/>
                <a:cs typeface="Sniglet"/>
                <a:sym typeface="Sniglet"/>
              </a:rPr>
              <a:t>PRACTICA DLLO FAMILIAR (DESNATURALIZACIÓN DE LAS VIOLENCIAS UN PASO HACIA LA TRANSFORMACIÓN DE LAS RELACIONES FAMILIAES)</a:t>
            </a:r>
          </a:p>
          <a:p>
            <a:pPr algn="ctr">
              <a:lnSpc>
                <a:spcPts val="3902"/>
              </a:lnSpc>
            </a:pPr>
            <a:r>
              <a:rPr lang="en-US" sz="3121" spc="18">
                <a:solidFill>
                  <a:srgbClr val="031028"/>
                </a:solidFill>
                <a:latin typeface="Sniglet"/>
                <a:ea typeface="Sniglet"/>
                <a:cs typeface="Sniglet"/>
                <a:sym typeface="Sniglet"/>
              </a:rPr>
              <a:t>PREVENCIÓN DEL DELITO</a:t>
            </a:r>
          </a:p>
          <a:p>
            <a:pPr algn="ctr">
              <a:lnSpc>
                <a:spcPts val="3902"/>
              </a:lnSpc>
            </a:pPr>
            <a:r>
              <a:rPr lang="en-US" sz="3121" spc="18">
                <a:solidFill>
                  <a:srgbClr val="031028"/>
                </a:solidFill>
                <a:latin typeface="Sniglet"/>
                <a:ea typeface="Sniglet"/>
                <a:cs typeface="Sniglet"/>
                <a:sym typeface="Sniglet"/>
              </a:rPr>
              <a:t>FISCALIA FUTURO COLOMBIA</a:t>
            </a:r>
          </a:p>
          <a:p>
            <a:pPr algn="ctr">
              <a:lnSpc>
                <a:spcPts val="3902"/>
              </a:lnSpc>
            </a:pPr>
            <a:endParaRPr lang="en-US" sz="3121" spc="18">
              <a:solidFill>
                <a:srgbClr val="031028"/>
              </a:solidFill>
              <a:latin typeface="Sniglet"/>
              <a:ea typeface="Sniglet"/>
              <a:cs typeface="Sniglet"/>
              <a:sym typeface="Snigle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TextBox 2"/>
          <p:cNvSpPr txBox="1"/>
          <p:nvPr/>
        </p:nvSpPr>
        <p:spPr>
          <a:xfrm>
            <a:off x="4295838" y="30109"/>
            <a:ext cx="8903027" cy="998591"/>
          </a:xfrm>
          <a:prstGeom prst="rect">
            <a:avLst/>
          </a:prstGeom>
        </p:spPr>
        <p:txBody>
          <a:bodyPr lIns="0" tIns="0" rIns="0" bIns="0" rtlCol="0" anchor="t">
            <a:spAutoFit/>
          </a:bodyPr>
          <a:lstStyle/>
          <a:p>
            <a:pPr marL="0" lvl="0" indent="0" algn="ctr">
              <a:lnSpc>
                <a:spcPts val="7709"/>
              </a:lnSpc>
              <a:spcBef>
                <a:spcPct val="0"/>
              </a:spcBef>
            </a:pPr>
            <a:r>
              <a:rPr lang="en-US" sz="7008" spc="126">
                <a:solidFill>
                  <a:srgbClr val="031028"/>
                </a:solidFill>
                <a:latin typeface="Luducudu"/>
                <a:ea typeface="Luducudu"/>
                <a:cs typeface="Luducudu"/>
                <a:sym typeface="Luducudu"/>
              </a:rPr>
              <a:t>estrategias</a:t>
            </a:r>
          </a:p>
        </p:txBody>
      </p:sp>
      <p:sp>
        <p:nvSpPr>
          <p:cNvPr id="3" name="TextBox 3"/>
          <p:cNvSpPr txBox="1"/>
          <p:nvPr/>
        </p:nvSpPr>
        <p:spPr>
          <a:xfrm>
            <a:off x="11790803" y="3585553"/>
            <a:ext cx="6497197" cy="4906190"/>
          </a:xfrm>
          <a:prstGeom prst="rect">
            <a:avLst/>
          </a:prstGeom>
        </p:spPr>
        <p:txBody>
          <a:bodyPr lIns="0" tIns="0" rIns="0" bIns="0" rtlCol="0" anchor="t">
            <a:spAutoFit/>
          </a:bodyPr>
          <a:lstStyle/>
          <a:p>
            <a:pPr algn="ctr">
              <a:lnSpc>
                <a:spcPts val="3902"/>
              </a:lnSpc>
            </a:pPr>
            <a:r>
              <a:rPr lang="en-US" sz="3121" spc="18">
                <a:solidFill>
                  <a:srgbClr val="031028"/>
                </a:solidFill>
                <a:latin typeface="Sniglet"/>
                <a:ea typeface="Sniglet"/>
                <a:cs typeface="Sniglet"/>
                <a:sym typeface="Sniglet"/>
              </a:rPr>
              <a:t>DECLARACIONES AFECTIVAS</a:t>
            </a:r>
          </a:p>
          <a:p>
            <a:pPr algn="ctr">
              <a:lnSpc>
                <a:spcPts val="3902"/>
              </a:lnSpc>
            </a:pPr>
            <a:r>
              <a:rPr lang="en-US" sz="3121" spc="18">
                <a:solidFill>
                  <a:srgbClr val="031028"/>
                </a:solidFill>
                <a:latin typeface="Sniglet"/>
                <a:ea typeface="Sniglet"/>
                <a:cs typeface="Sniglet"/>
                <a:sym typeface="Sniglet"/>
              </a:rPr>
              <a:t>PREGUNTAS AFECTIVAS</a:t>
            </a:r>
          </a:p>
          <a:p>
            <a:pPr algn="ctr">
              <a:lnSpc>
                <a:spcPts val="3902"/>
              </a:lnSpc>
            </a:pPr>
            <a:endParaRPr lang="en-US" sz="3121" spc="18">
              <a:solidFill>
                <a:srgbClr val="031028"/>
              </a:solidFill>
              <a:latin typeface="Sniglet"/>
              <a:ea typeface="Sniglet"/>
              <a:cs typeface="Sniglet"/>
              <a:sym typeface="Sniglet"/>
            </a:endParaRPr>
          </a:p>
          <a:p>
            <a:pPr algn="ctr">
              <a:lnSpc>
                <a:spcPts val="3902"/>
              </a:lnSpc>
            </a:pPr>
            <a:r>
              <a:rPr lang="en-US" sz="3121" spc="18">
                <a:solidFill>
                  <a:srgbClr val="031028"/>
                </a:solidFill>
                <a:latin typeface="Sniglet"/>
                <a:ea typeface="Sniglet"/>
                <a:cs typeface="Sniglet"/>
                <a:sym typeface="Sniglet"/>
              </a:rPr>
              <a:t>CIRCULOS RESTAURATIVOS</a:t>
            </a:r>
          </a:p>
          <a:p>
            <a:pPr algn="ctr">
              <a:lnSpc>
                <a:spcPts val="3902"/>
              </a:lnSpc>
            </a:pPr>
            <a:r>
              <a:rPr lang="en-US" sz="3121" spc="18">
                <a:solidFill>
                  <a:srgbClr val="031028"/>
                </a:solidFill>
                <a:latin typeface="Sniglet"/>
                <a:ea typeface="Sniglet"/>
                <a:cs typeface="Sniglet"/>
                <a:sym typeface="Sniglet"/>
              </a:rPr>
              <a:t>CIRCULOS DE DIALOGO</a:t>
            </a:r>
          </a:p>
          <a:p>
            <a:pPr algn="ctr">
              <a:lnSpc>
                <a:spcPts val="3902"/>
              </a:lnSpc>
            </a:pPr>
            <a:endParaRPr lang="en-US" sz="3121" spc="18">
              <a:solidFill>
                <a:srgbClr val="031028"/>
              </a:solidFill>
              <a:latin typeface="Sniglet"/>
              <a:ea typeface="Sniglet"/>
              <a:cs typeface="Sniglet"/>
              <a:sym typeface="Sniglet"/>
            </a:endParaRPr>
          </a:p>
          <a:p>
            <a:pPr algn="ctr">
              <a:lnSpc>
                <a:spcPts val="3902"/>
              </a:lnSpc>
            </a:pPr>
            <a:r>
              <a:rPr lang="en-US" sz="3121" spc="18">
                <a:solidFill>
                  <a:srgbClr val="031028"/>
                </a:solidFill>
                <a:latin typeface="Sniglet"/>
                <a:ea typeface="Sniglet"/>
                <a:cs typeface="Sniglet"/>
                <a:sym typeface="Sniglet"/>
              </a:rPr>
              <a:t>MEDIACIONES</a:t>
            </a:r>
          </a:p>
          <a:p>
            <a:pPr algn="ctr">
              <a:lnSpc>
                <a:spcPts val="3902"/>
              </a:lnSpc>
            </a:pPr>
            <a:endParaRPr lang="en-US" sz="3121" spc="18">
              <a:solidFill>
                <a:srgbClr val="031028"/>
              </a:solidFill>
              <a:latin typeface="Sniglet"/>
              <a:ea typeface="Sniglet"/>
              <a:cs typeface="Sniglet"/>
              <a:sym typeface="Sniglet"/>
            </a:endParaRPr>
          </a:p>
          <a:p>
            <a:pPr algn="ctr">
              <a:lnSpc>
                <a:spcPts val="3902"/>
              </a:lnSpc>
            </a:pPr>
            <a:r>
              <a:rPr lang="en-US" sz="3121" spc="18">
                <a:solidFill>
                  <a:srgbClr val="031028"/>
                </a:solidFill>
                <a:latin typeface="Sniglet"/>
                <a:ea typeface="Sniglet"/>
                <a:cs typeface="Sniglet"/>
                <a:sym typeface="Sniglet"/>
              </a:rPr>
              <a:t>ACCIONES RETAURATIVAS Y PEDAGOGICAS</a:t>
            </a:r>
          </a:p>
        </p:txBody>
      </p:sp>
      <p:sp>
        <p:nvSpPr>
          <p:cNvPr id="4" name="Freeform 4"/>
          <p:cNvSpPr/>
          <p:nvPr/>
        </p:nvSpPr>
        <p:spPr>
          <a:xfrm rot="-7465514">
            <a:off x="14097563" y="-1603652"/>
            <a:ext cx="7131677" cy="5937121"/>
          </a:xfrm>
          <a:custGeom>
            <a:avLst/>
            <a:gdLst/>
            <a:ahLst/>
            <a:cxnLst/>
            <a:rect l="l" t="t" r="r" b="b"/>
            <a:pathLst>
              <a:path w="7131677" h="5937121">
                <a:moveTo>
                  <a:pt x="0" y="0"/>
                </a:moveTo>
                <a:lnTo>
                  <a:pt x="7131678" y="0"/>
                </a:lnTo>
                <a:lnTo>
                  <a:pt x="7131678" y="5937122"/>
                </a:lnTo>
                <a:lnTo>
                  <a:pt x="0" y="59371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5" name="Freeform 5"/>
          <p:cNvSpPr/>
          <p:nvPr/>
        </p:nvSpPr>
        <p:spPr>
          <a:xfrm rot="-7465514">
            <a:off x="-3979361" y="7318439"/>
            <a:ext cx="7131677" cy="5937121"/>
          </a:xfrm>
          <a:custGeom>
            <a:avLst/>
            <a:gdLst/>
            <a:ahLst/>
            <a:cxnLst/>
            <a:rect l="l" t="t" r="r" b="b"/>
            <a:pathLst>
              <a:path w="7131677" h="5937121">
                <a:moveTo>
                  <a:pt x="0" y="0"/>
                </a:moveTo>
                <a:lnTo>
                  <a:pt x="7131677" y="0"/>
                </a:lnTo>
                <a:lnTo>
                  <a:pt x="7131677" y="5937122"/>
                </a:lnTo>
                <a:lnTo>
                  <a:pt x="0" y="59371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6" name="Freeform 6"/>
          <p:cNvSpPr/>
          <p:nvPr/>
        </p:nvSpPr>
        <p:spPr>
          <a:xfrm rot="-7465514">
            <a:off x="15805938" y="8496914"/>
            <a:ext cx="7131677" cy="5937121"/>
          </a:xfrm>
          <a:custGeom>
            <a:avLst/>
            <a:gdLst/>
            <a:ahLst/>
            <a:cxnLst/>
            <a:rect l="l" t="t" r="r" b="b"/>
            <a:pathLst>
              <a:path w="7131677" h="5937121">
                <a:moveTo>
                  <a:pt x="0" y="0"/>
                </a:moveTo>
                <a:lnTo>
                  <a:pt x="7131677" y="0"/>
                </a:lnTo>
                <a:lnTo>
                  <a:pt x="7131677"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7" name="Freeform 7"/>
          <p:cNvSpPr/>
          <p:nvPr/>
        </p:nvSpPr>
        <p:spPr>
          <a:xfrm rot="-7465514">
            <a:off x="-3734539" y="-3407053"/>
            <a:ext cx="7131677" cy="5937121"/>
          </a:xfrm>
          <a:custGeom>
            <a:avLst/>
            <a:gdLst/>
            <a:ahLst/>
            <a:cxnLst/>
            <a:rect l="l" t="t" r="r" b="b"/>
            <a:pathLst>
              <a:path w="7131677" h="5937121">
                <a:moveTo>
                  <a:pt x="0" y="0"/>
                </a:moveTo>
                <a:lnTo>
                  <a:pt x="7131678" y="0"/>
                </a:lnTo>
                <a:lnTo>
                  <a:pt x="7131678"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8" name="Freeform 8"/>
          <p:cNvSpPr/>
          <p:nvPr/>
        </p:nvSpPr>
        <p:spPr>
          <a:xfrm>
            <a:off x="590290" y="1914063"/>
            <a:ext cx="5474821" cy="3381080"/>
          </a:xfrm>
          <a:custGeom>
            <a:avLst/>
            <a:gdLst/>
            <a:ahLst/>
            <a:cxnLst/>
            <a:rect l="l" t="t" r="r" b="b"/>
            <a:pathLst>
              <a:path w="5474821" h="3381080">
                <a:moveTo>
                  <a:pt x="0" y="0"/>
                </a:moveTo>
                <a:lnTo>
                  <a:pt x="5474820" y="0"/>
                </a:lnTo>
                <a:lnTo>
                  <a:pt x="5474820" y="3381080"/>
                </a:lnTo>
                <a:lnTo>
                  <a:pt x="0" y="3381080"/>
                </a:lnTo>
                <a:lnTo>
                  <a:pt x="0" y="0"/>
                </a:lnTo>
                <a:close/>
              </a:path>
            </a:pathLst>
          </a:custGeom>
          <a:blipFill>
            <a:blip r:embed="rId6"/>
            <a:stretch>
              <a:fillRect t="-21443"/>
            </a:stretch>
          </a:blipFill>
        </p:spPr>
      </p:sp>
      <p:sp>
        <p:nvSpPr>
          <p:cNvPr id="9" name="Freeform 9"/>
          <p:cNvSpPr/>
          <p:nvPr/>
        </p:nvSpPr>
        <p:spPr>
          <a:xfrm>
            <a:off x="6903593" y="1561333"/>
            <a:ext cx="5192183" cy="3894137"/>
          </a:xfrm>
          <a:custGeom>
            <a:avLst/>
            <a:gdLst/>
            <a:ahLst/>
            <a:cxnLst/>
            <a:rect l="l" t="t" r="r" b="b"/>
            <a:pathLst>
              <a:path w="5192183" h="3894137">
                <a:moveTo>
                  <a:pt x="0" y="0"/>
                </a:moveTo>
                <a:lnTo>
                  <a:pt x="5192183" y="0"/>
                </a:lnTo>
                <a:lnTo>
                  <a:pt x="5192183" y="3894137"/>
                </a:lnTo>
                <a:lnTo>
                  <a:pt x="0" y="3894137"/>
                </a:lnTo>
                <a:lnTo>
                  <a:pt x="0" y="0"/>
                </a:lnTo>
                <a:close/>
              </a:path>
            </a:pathLst>
          </a:custGeom>
          <a:blipFill>
            <a:blip r:embed="rId7"/>
            <a:stretch>
              <a:fillRect/>
            </a:stretch>
          </a:blipFill>
        </p:spPr>
      </p:sp>
      <p:sp>
        <p:nvSpPr>
          <p:cNvPr id="10" name="Freeform 10"/>
          <p:cNvSpPr/>
          <p:nvPr/>
        </p:nvSpPr>
        <p:spPr>
          <a:xfrm>
            <a:off x="590290" y="5455470"/>
            <a:ext cx="6122804" cy="3929558"/>
          </a:xfrm>
          <a:custGeom>
            <a:avLst/>
            <a:gdLst/>
            <a:ahLst/>
            <a:cxnLst/>
            <a:rect l="l" t="t" r="r" b="b"/>
            <a:pathLst>
              <a:path w="6122804" h="3929558">
                <a:moveTo>
                  <a:pt x="0" y="0"/>
                </a:moveTo>
                <a:lnTo>
                  <a:pt x="6122803" y="0"/>
                </a:lnTo>
                <a:lnTo>
                  <a:pt x="6122803" y="3929558"/>
                </a:lnTo>
                <a:lnTo>
                  <a:pt x="0" y="3929558"/>
                </a:lnTo>
                <a:lnTo>
                  <a:pt x="0" y="0"/>
                </a:lnTo>
                <a:close/>
              </a:path>
            </a:pathLst>
          </a:custGeom>
          <a:blipFill>
            <a:blip r:embed="rId8"/>
            <a:stretch>
              <a:fillRect b="-16860"/>
            </a:stretch>
          </a:blipFill>
        </p:spPr>
      </p:sp>
      <p:sp>
        <p:nvSpPr>
          <p:cNvPr id="11" name="Freeform 11"/>
          <p:cNvSpPr/>
          <p:nvPr/>
        </p:nvSpPr>
        <p:spPr>
          <a:xfrm>
            <a:off x="7099836" y="5620362"/>
            <a:ext cx="4799698" cy="3599774"/>
          </a:xfrm>
          <a:custGeom>
            <a:avLst/>
            <a:gdLst/>
            <a:ahLst/>
            <a:cxnLst/>
            <a:rect l="l" t="t" r="r" b="b"/>
            <a:pathLst>
              <a:path w="4799698" h="3599774">
                <a:moveTo>
                  <a:pt x="0" y="0"/>
                </a:moveTo>
                <a:lnTo>
                  <a:pt x="4799698" y="0"/>
                </a:lnTo>
                <a:lnTo>
                  <a:pt x="4799698" y="3599774"/>
                </a:lnTo>
                <a:lnTo>
                  <a:pt x="0" y="3599774"/>
                </a:lnTo>
                <a:lnTo>
                  <a:pt x="0" y="0"/>
                </a:lnTo>
                <a:close/>
              </a:path>
            </a:pathLst>
          </a:custGeom>
          <a:blipFill>
            <a:blip r:embed="rId9"/>
            <a:stretch>
              <a:fillRect/>
            </a:stretch>
          </a:blipFill>
        </p:spPr>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Freeform 2"/>
          <p:cNvSpPr/>
          <p:nvPr/>
        </p:nvSpPr>
        <p:spPr>
          <a:xfrm>
            <a:off x="8808139" y="2556876"/>
            <a:ext cx="4376338" cy="6265318"/>
          </a:xfrm>
          <a:custGeom>
            <a:avLst/>
            <a:gdLst/>
            <a:ahLst/>
            <a:cxnLst/>
            <a:rect l="l" t="t" r="r" b="b"/>
            <a:pathLst>
              <a:path w="4376338" h="6265318">
                <a:moveTo>
                  <a:pt x="0" y="0"/>
                </a:moveTo>
                <a:lnTo>
                  <a:pt x="4376338" y="0"/>
                </a:lnTo>
                <a:lnTo>
                  <a:pt x="4376338" y="6265318"/>
                </a:lnTo>
                <a:lnTo>
                  <a:pt x="0" y="6265318"/>
                </a:lnTo>
                <a:lnTo>
                  <a:pt x="0" y="0"/>
                </a:lnTo>
                <a:close/>
              </a:path>
            </a:pathLst>
          </a:custGeom>
          <a:blipFill>
            <a:blip r:embed="rId2"/>
            <a:stretch>
              <a:fillRect t="-17391" b="-41810"/>
            </a:stretch>
          </a:blipFill>
        </p:spPr>
      </p:sp>
      <p:sp>
        <p:nvSpPr>
          <p:cNvPr id="3" name="Freeform 3"/>
          <p:cNvSpPr/>
          <p:nvPr/>
        </p:nvSpPr>
        <p:spPr>
          <a:xfrm>
            <a:off x="13005110" y="0"/>
            <a:ext cx="5783222" cy="7710963"/>
          </a:xfrm>
          <a:custGeom>
            <a:avLst/>
            <a:gdLst/>
            <a:ahLst/>
            <a:cxnLst/>
            <a:rect l="l" t="t" r="r" b="b"/>
            <a:pathLst>
              <a:path w="5783222" h="7710963">
                <a:moveTo>
                  <a:pt x="0" y="0"/>
                </a:moveTo>
                <a:lnTo>
                  <a:pt x="5783222" y="0"/>
                </a:lnTo>
                <a:lnTo>
                  <a:pt x="5783222" y="7710963"/>
                </a:lnTo>
                <a:lnTo>
                  <a:pt x="0" y="7710963"/>
                </a:lnTo>
                <a:lnTo>
                  <a:pt x="0" y="0"/>
                </a:lnTo>
                <a:close/>
              </a:path>
            </a:pathLst>
          </a:custGeom>
          <a:blipFill>
            <a:blip r:embed="rId3"/>
            <a:stretch>
              <a:fillRect/>
            </a:stretch>
          </a:blipFill>
        </p:spPr>
      </p:sp>
      <p:sp>
        <p:nvSpPr>
          <p:cNvPr id="4" name="Freeform 4"/>
          <p:cNvSpPr/>
          <p:nvPr/>
        </p:nvSpPr>
        <p:spPr>
          <a:xfrm>
            <a:off x="0" y="0"/>
            <a:ext cx="9233160" cy="5689535"/>
          </a:xfrm>
          <a:custGeom>
            <a:avLst/>
            <a:gdLst/>
            <a:ahLst/>
            <a:cxnLst/>
            <a:rect l="l" t="t" r="r" b="b"/>
            <a:pathLst>
              <a:path w="9233160" h="5689535">
                <a:moveTo>
                  <a:pt x="0" y="0"/>
                </a:moveTo>
                <a:lnTo>
                  <a:pt x="9233160" y="0"/>
                </a:lnTo>
                <a:lnTo>
                  <a:pt x="9233160" y="5689535"/>
                </a:lnTo>
                <a:lnTo>
                  <a:pt x="0" y="5689535"/>
                </a:lnTo>
                <a:lnTo>
                  <a:pt x="0" y="0"/>
                </a:lnTo>
                <a:close/>
              </a:path>
            </a:pathLst>
          </a:custGeom>
          <a:blipFill>
            <a:blip r:embed="rId4"/>
            <a:stretch>
              <a:fillRect l="-25182" t="-5712" r="-23286"/>
            </a:stretch>
          </a:blipFill>
        </p:spPr>
      </p:sp>
      <p:sp>
        <p:nvSpPr>
          <p:cNvPr id="5" name="Freeform 5"/>
          <p:cNvSpPr/>
          <p:nvPr/>
        </p:nvSpPr>
        <p:spPr>
          <a:xfrm rot="-5612537">
            <a:off x="1212830" y="3753017"/>
            <a:ext cx="4561502" cy="6082002"/>
          </a:xfrm>
          <a:custGeom>
            <a:avLst/>
            <a:gdLst/>
            <a:ahLst/>
            <a:cxnLst/>
            <a:rect l="l" t="t" r="r" b="b"/>
            <a:pathLst>
              <a:path w="4561502" h="6082002">
                <a:moveTo>
                  <a:pt x="0" y="0"/>
                </a:moveTo>
                <a:lnTo>
                  <a:pt x="4561502" y="0"/>
                </a:lnTo>
                <a:lnTo>
                  <a:pt x="4561502" y="6082002"/>
                </a:lnTo>
                <a:lnTo>
                  <a:pt x="0" y="6082002"/>
                </a:lnTo>
                <a:lnTo>
                  <a:pt x="0" y="0"/>
                </a:lnTo>
                <a:close/>
              </a:path>
            </a:pathLst>
          </a:custGeom>
          <a:blipFill>
            <a:blip r:embed="rId5"/>
            <a:stretch>
              <a:fillRect/>
            </a:stretch>
          </a:blipFill>
        </p:spPr>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Freeform 2"/>
          <p:cNvSpPr/>
          <p:nvPr/>
        </p:nvSpPr>
        <p:spPr>
          <a:xfrm>
            <a:off x="1351915" y="0"/>
            <a:ext cx="7042403" cy="9071996"/>
          </a:xfrm>
          <a:custGeom>
            <a:avLst/>
            <a:gdLst/>
            <a:ahLst/>
            <a:cxnLst/>
            <a:rect l="l" t="t" r="r" b="b"/>
            <a:pathLst>
              <a:path w="7042403" h="9071996">
                <a:moveTo>
                  <a:pt x="0" y="0"/>
                </a:moveTo>
                <a:lnTo>
                  <a:pt x="7042403" y="0"/>
                </a:lnTo>
                <a:lnTo>
                  <a:pt x="7042403" y="9071996"/>
                </a:lnTo>
                <a:lnTo>
                  <a:pt x="0" y="9071996"/>
                </a:lnTo>
                <a:lnTo>
                  <a:pt x="0" y="0"/>
                </a:lnTo>
                <a:close/>
              </a:path>
            </a:pathLst>
          </a:custGeom>
          <a:blipFill>
            <a:blip r:embed="rId2"/>
            <a:stretch>
              <a:fillRect l="-96648" t="-24836" r="-104646" b="-6726"/>
            </a:stretch>
          </a:blipFill>
        </p:spPr>
      </p:sp>
      <p:sp>
        <p:nvSpPr>
          <p:cNvPr id="3" name="Freeform 3"/>
          <p:cNvSpPr/>
          <p:nvPr/>
        </p:nvSpPr>
        <p:spPr>
          <a:xfrm>
            <a:off x="8993638" y="0"/>
            <a:ext cx="7126216" cy="9071996"/>
          </a:xfrm>
          <a:custGeom>
            <a:avLst/>
            <a:gdLst/>
            <a:ahLst/>
            <a:cxnLst/>
            <a:rect l="l" t="t" r="r" b="b"/>
            <a:pathLst>
              <a:path w="7126216" h="9071996">
                <a:moveTo>
                  <a:pt x="0" y="0"/>
                </a:moveTo>
                <a:lnTo>
                  <a:pt x="7126216" y="0"/>
                </a:lnTo>
                <a:lnTo>
                  <a:pt x="7126216" y="9071996"/>
                </a:lnTo>
                <a:lnTo>
                  <a:pt x="0" y="9071996"/>
                </a:lnTo>
                <a:lnTo>
                  <a:pt x="0" y="0"/>
                </a:lnTo>
                <a:close/>
              </a:path>
            </a:pathLst>
          </a:custGeom>
          <a:blipFill>
            <a:blip r:embed="rId3"/>
            <a:stretch>
              <a:fillRect l="-91373" t="-22884" r="-107926" b="-9362"/>
            </a:stretch>
          </a:blipFill>
        </p:spPr>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TextBox 2"/>
          <p:cNvSpPr txBox="1"/>
          <p:nvPr/>
        </p:nvSpPr>
        <p:spPr>
          <a:xfrm>
            <a:off x="1255443" y="1926066"/>
            <a:ext cx="11515066" cy="1035613"/>
          </a:xfrm>
          <a:prstGeom prst="rect">
            <a:avLst/>
          </a:prstGeom>
        </p:spPr>
        <p:txBody>
          <a:bodyPr lIns="0" tIns="0" rIns="0" bIns="0" rtlCol="0" anchor="t">
            <a:spAutoFit/>
          </a:bodyPr>
          <a:lstStyle/>
          <a:p>
            <a:pPr marL="0" lvl="0" indent="0" algn="l">
              <a:lnSpc>
                <a:spcPts val="8023"/>
              </a:lnSpc>
              <a:spcBef>
                <a:spcPct val="0"/>
              </a:spcBef>
            </a:pPr>
            <a:r>
              <a:rPr lang="en-US" sz="7294" spc="131">
                <a:solidFill>
                  <a:srgbClr val="031028"/>
                </a:solidFill>
                <a:latin typeface="Luducudu"/>
                <a:ea typeface="Luducudu"/>
                <a:cs typeface="Luducudu"/>
                <a:sym typeface="Luducudu"/>
              </a:rPr>
              <a:t>lo que hemos logrado</a:t>
            </a:r>
          </a:p>
        </p:txBody>
      </p:sp>
      <p:sp>
        <p:nvSpPr>
          <p:cNvPr id="3" name="TextBox 3"/>
          <p:cNvSpPr txBox="1"/>
          <p:nvPr/>
        </p:nvSpPr>
        <p:spPr>
          <a:xfrm>
            <a:off x="1406279" y="3671862"/>
            <a:ext cx="15475442" cy="4142416"/>
          </a:xfrm>
          <a:prstGeom prst="rect">
            <a:avLst/>
          </a:prstGeom>
        </p:spPr>
        <p:txBody>
          <a:bodyPr lIns="0" tIns="0" rIns="0" bIns="0" rtlCol="0" anchor="t">
            <a:spAutoFit/>
          </a:bodyPr>
          <a:lstStyle/>
          <a:p>
            <a:pPr marL="712677" lvl="1" indent="-356339" algn="l">
              <a:lnSpc>
                <a:spcPts val="4126"/>
              </a:lnSpc>
              <a:buFont typeface="Arial"/>
              <a:buChar char="•"/>
            </a:pPr>
            <a:r>
              <a:rPr lang="en-US" sz="3300" spc="19">
                <a:solidFill>
                  <a:srgbClr val="031028"/>
                </a:solidFill>
                <a:latin typeface="Sniglet"/>
                <a:ea typeface="Sniglet"/>
                <a:cs typeface="Sniglet"/>
                <a:sym typeface="Sniglet"/>
              </a:rPr>
              <a:t>Realizar un abordaje de la convivencia escolar  desde la justicia restaurativa y la educación en habilidades socio-emocionales con carácter preventivo, a fin de generar efectos positivos y duraderos en la convivencia escolar y en la salud mental de los estudiantes; esto ha conllevado a la disminución de situaciones tipo 2 de convivencia, mayor reflexión, incorporación de otras alternativas de resolución de conflictos. </a:t>
            </a:r>
          </a:p>
          <a:p>
            <a:pPr algn="l">
              <a:lnSpc>
                <a:spcPts val="4126"/>
              </a:lnSpc>
            </a:pPr>
            <a:endParaRPr lang="en-US" sz="3300" spc="19">
              <a:solidFill>
                <a:srgbClr val="031028"/>
              </a:solidFill>
              <a:latin typeface="Sniglet"/>
              <a:ea typeface="Sniglet"/>
              <a:cs typeface="Sniglet"/>
              <a:sym typeface="Sniglet"/>
            </a:endParaRPr>
          </a:p>
          <a:p>
            <a:pPr algn="l">
              <a:lnSpc>
                <a:spcPts val="3751"/>
              </a:lnSpc>
            </a:pPr>
            <a:endParaRPr lang="en-US" sz="3300" spc="19">
              <a:solidFill>
                <a:srgbClr val="031028"/>
              </a:solidFill>
              <a:latin typeface="Sniglet"/>
              <a:ea typeface="Sniglet"/>
              <a:cs typeface="Sniglet"/>
              <a:sym typeface="Sniglet"/>
            </a:endParaRPr>
          </a:p>
        </p:txBody>
      </p:sp>
      <p:sp>
        <p:nvSpPr>
          <p:cNvPr id="4" name="Freeform 4"/>
          <p:cNvSpPr/>
          <p:nvPr/>
        </p:nvSpPr>
        <p:spPr>
          <a:xfrm rot="-7465514">
            <a:off x="14065995" y="-2444612"/>
            <a:ext cx="7131677" cy="5937121"/>
          </a:xfrm>
          <a:custGeom>
            <a:avLst/>
            <a:gdLst/>
            <a:ahLst/>
            <a:cxnLst/>
            <a:rect l="l" t="t" r="r" b="b"/>
            <a:pathLst>
              <a:path w="7131677" h="5937121">
                <a:moveTo>
                  <a:pt x="0" y="0"/>
                </a:moveTo>
                <a:lnTo>
                  <a:pt x="7131677" y="0"/>
                </a:lnTo>
                <a:lnTo>
                  <a:pt x="7131677" y="5937121"/>
                </a:lnTo>
                <a:lnTo>
                  <a:pt x="0" y="593712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5" name="Freeform 5"/>
          <p:cNvSpPr/>
          <p:nvPr/>
        </p:nvSpPr>
        <p:spPr>
          <a:xfrm rot="3211215">
            <a:off x="3708626" y="8218995"/>
            <a:ext cx="7131677" cy="5937121"/>
          </a:xfrm>
          <a:custGeom>
            <a:avLst/>
            <a:gdLst/>
            <a:ahLst/>
            <a:cxnLst/>
            <a:rect l="l" t="t" r="r" b="b"/>
            <a:pathLst>
              <a:path w="7131677" h="5937121">
                <a:moveTo>
                  <a:pt x="0" y="0"/>
                </a:moveTo>
                <a:lnTo>
                  <a:pt x="7131677" y="0"/>
                </a:lnTo>
                <a:lnTo>
                  <a:pt x="7131677" y="5937122"/>
                </a:lnTo>
                <a:lnTo>
                  <a:pt x="0" y="59371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6" name="Freeform 6"/>
          <p:cNvSpPr/>
          <p:nvPr/>
        </p:nvSpPr>
        <p:spPr>
          <a:xfrm rot="-7465514">
            <a:off x="-2437378" y="8941394"/>
            <a:ext cx="7131677" cy="5937121"/>
          </a:xfrm>
          <a:custGeom>
            <a:avLst/>
            <a:gdLst/>
            <a:ahLst/>
            <a:cxnLst/>
            <a:rect l="l" t="t" r="r" b="b"/>
            <a:pathLst>
              <a:path w="7131677" h="5937121">
                <a:moveTo>
                  <a:pt x="0" y="0"/>
                </a:moveTo>
                <a:lnTo>
                  <a:pt x="7131677" y="0"/>
                </a:lnTo>
                <a:lnTo>
                  <a:pt x="7131677" y="5937121"/>
                </a:lnTo>
                <a:lnTo>
                  <a:pt x="0" y="593712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Freeform 2"/>
          <p:cNvSpPr/>
          <p:nvPr/>
        </p:nvSpPr>
        <p:spPr>
          <a:xfrm rot="-8584396">
            <a:off x="-3893849" y="-4281593"/>
            <a:ext cx="8483059" cy="7062147"/>
          </a:xfrm>
          <a:custGeom>
            <a:avLst/>
            <a:gdLst/>
            <a:ahLst/>
            <a:cxnLst/>
            <a:rect l="l" t="t" r="r" b="b"/>
            <a:pathLst>
              <a:path w="8483059" h="7062147">
                <a:moveTo>
                  <a:pt x="0" y="0"/>
                </a:moveTo>
                <a:lnTo>
                  <a:pt x="8483059" y="0"/>
                </a:lnTo>
                <a:lnTo>
                  <a:pt x="8483059" y="7062147"/>
                </a:lnTo>
                <a:lnTo>
                  <a:pt x="0" y="706214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rot="2700000">
            <a:off x="14584978" y="-2968561"/>
            <a:ext cx="7131677" cy="5937121"/>
          </a:xfrm>
          <a:custGeom>
            <a:avLst/>
            <a:gdLst/>
            <a:ahLst/>
            <a:cxnLst/>
            <a:rect l="l" t="t" r="r" b="b"/>
            <a:pathLst>
              <a:path w="7131677" h="5937121">
                <a:moveTo>
                  <a:pt x="0" y="0"/>
                </a:moveTo>
                <a:lnTo>
                  <a:pt x="7131677" y="0"/>
                </a:lnTo>
                <a:lnTo>
                  <a:pt x="7131677" y="5937122"/>
                </a:lnTo>
                <a:lnTo>
                  <a:pt x="0" y="593712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4" name="TextBox 4"/>
          <p:cNvSpPr txBox="1"/>
          <p:nvPr/>
        </p:nvSpPr>
        <p:spPr>
          <a:xfrm>
            <a:off x="-171358" y="2437021"/>
            <a:ext cx="15488862" cy="7123780"/>
          </a:xfrm>
          <a:prstGeom prst="rect">
            <a:avLst/>
          </a:prstGeom>
        </p:spPr>
        <p:txBody>
          <a:bodyPr lIns="0" tIns="0" rIns="0" bIns="0" rtlCol="0" anchor="t">
            <a:spAutoFit/>
          </a:bodyPr>
          <a:lstStyle/>
          <a:p>
            <a:pPr algn="ctr">
              <a:lnSpc>
                <a:spcPts val="5605"/>
              </a:lnSpc>
              <a:spcBef>
                <a:spcPct val="0"/>
              </a:spcBef>
            </a:pPr>
            <a:r>
              <a:rPr lang="en-US" sz="4484" spc="26">
                <a:solidFill>
                  <a:srgbClr val="000000"/>
                </a:solidFill>
                <a:latin typeface="Sniglet"/>
                <a:ea typeface="Sniglet"/>
                <a:cs typeface="Sniglet"/>
                <a:sym typeface="Sniglet"/>
              </a:rPr>
              <a:t>.</a:t>
            </a:r>
          </a:p>
          <a:p>
            <a:pPr marL="968134" lvl="1" indent="-484067" algn="ctr">
              <a:lnSpc>
                <a:spcPts val="5605"/>
              </a:lnSpc>
              <a:spcBef>
                <a:spcPct val="0"/>
              </a:spcBef>
              <a:buFont typeface="Arial"/>
              <a:buChar char="•"/>
            </a:pPr>
            <a:r>
              <a:rPr lang="en-US" sz="4484" spc="26">
                <a:solidFill>
                  <a:srgbClr val="000000"/>
                </a:solidFill>
                <a:latin typeface="Sniglet"/>
                <a:ea typeface="Sniglet"/>
                <a:cs typeface="Sniglet"/>
                <a:sym typeface="Sniglet"/>
              </a:rPr>
              <a:t>Atención idónea a todos los casos de convivencia escolar. La dupla (Coordinación-Orientación) desarrolla su propuesta mediante atenciones individuales, intervenciones grupales; seguimiento de observadores estudiantiles, comités de convivencia y de las medidas pedagógicas de carácter reparador y restaurador implementadas, en coherencia con el nuevo enfoque del Manual de Convivencia escolar.</a:t>
            </a:r>
          </a:p>
          <a:p>
            <a:pPr algn="ctr">
              <a:lnSpc>
                <a:spcPts val="5605"/>
              </a:lnSpc>
              <a:spcBef>
                <a:spcPct val="0"/>
              </a:spcBef>
            </a:pPr>
            <a:endParaRPr lang="en-US" sz="4484" spc="26">
              <a:solidFill>
                <a:srgbClr val="000000"/>
              </a:solidFill>
              <a:latin typeface="Sniglet"/>
              <a:ea typeface="Sniglet"/>
              <a:cs typeface="Sniglet"/>
              <a:sym typeface="Sniglet"/>
            </a:endParaRPr>
          </a:p>
        </p:txBody>
      </p:sp>
      <p:sp>
        <p:nvSpPr>
          <p:cNvPr id="5" name="Freeform 5"/>
          <p:cNvSpPr/>
          <p:nvPr/>
        </p:nvSpPr>
        <p:spPr>
          <a:xfrm>
            <a:off x="15655613" y="4393463"/>
            <a:ext cx="2882400" cy="5325449"/>
          </a:xfrm>
          <a:custGeom>
            <a:avLst/>
            <a:gdLst/>
            <a:ahLst/>
            <a:cxnLst/>
            <a:rect l="l" t="t" r="r" b="b"/>
            <a:pathLst>
              <a:path w="2882400" h="5325449">
                <a:moveTo>
                  <a:pt x="0" y="0"/>
                </a:moveTo>
                <a:lnTo>
                  <a:pt x="2882399" y="0"/>
                </a:lnTo>
                <a:lnTo>
                  <a:pt x="2882399" y="5325450"/>
                </a:lnTo>
                <a:lnTo>
                  <a:pt x="0" y="532545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Freeform 2"/>
          <p:cNvSpPr/>
          <p:nvPr/>
        </p:nvSpPr>
        <p:spPr>
          <a:xfrm rot="-8584396">
            <a:off x="-3893849" y="-4281593"/>
            <a:ext cx="8483059" cy="7062147"/>
          </a:xfrm>
          <a:custGeom>
            <a:avLst/>
            <a:gdLst/>
            <a:ahLst/>
            <a:cxnLst/>
            <a:rect l="l" t="t" r="r" b="b"/>
            <a:pathLst>
              <a:path w="8483059" h="7062147">
                <a:moveTo>
                  <a:pt x="0" y="0"/>
                </a:moveTo>
                <a:lnTo>
                  <a:pt x="8483059" y="0"/>
                </a:lnTo>
                <a:lnTo>
                  <a:pt x="8483059" y="7062147"/>
                </a:lnTo>
                <a:lnTo>
                  <a:pt x="0" y="706214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rot="2700000">
            <a:off x="14584978" y="-2968561"/>
            <a:ext cx="7131677" cy="5937121"/>
          </a:xfrm>
          <a:custGeom>
            <a:avLst/>
            <a:gdLst/>
            <a:ahLst/>
            <a:cxnLst/>
            <a:rect l="l" t="t" r="r" b="b"/>
            <a:pathLst>
              <a:path w="7131677" h="5937121">
                <a:moveTo>
                  <a:pt x="0" y="0"/>
                </a:moveTo>
                <a:lnTo>
                  <a:pt x="7131677" y="0"/>
                </a:lnTo>
                <a:lnTo>
                  <a:pt x="7131677" y="5937122"/>
                </a:lnTo>
                <a:lnTo>
                  <a:pt x="0" y="593712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4" name="TextBox 4"/>
          <p:cNvSpPr txBox="1"/>
          <p:nvPr/>
        </p:nvSpPr>
        <p:spPr>
          <a:xfrm>
            <a:off x="1028700" y="1486974"/>
            <a:ext cx="16488911" cy="7835196"/>
          </a:xfrm>
          <a:prstGeom prst="rect">
            <a:avLst/>
          </a:prstGeom>
        </p:spPr>
        <p:txBody>
          <a:bodyPr lIns="0" tIns="0" rIns="0" bIns="0" rtlCol="0" anchor="t">
            <a:spAutoFit/>
          </a:bodyPr>
          <a:lstStyle/>
          <a:p>
            <a:pPr algn="ctr">
              <a:lnSpc>
                <a:spcPts val="5605"/>
              </a:lnSpc>
              <a:spcBef>
                <a:spcPct val="0"/>
              </a:spcBef>
            </a:pPr>
            <a:endParaRPr/>
          </a:p>
          <a:p>
            <a:pPr marL="968134" lvl="1" indent="-484067" algn="ctr">
              <a:lnSpc>
                <a:spcPts val="5605"/>
              </a:lnSpc>
              <a:spcBef>
                <a:spcPct val="0"/>
              </a:spcBef>
              <a:buFont typeface="Arial"/>
              <a:buChar char="•"/>
            </a:pPr>
            <a:r>
              <a:rPr lang="en-US" sz="4484" spc="26">
                <a:solidFill>
                  <a:srgbClr val="000000"/>
                </a:solidFill>
                <a:latin typeface="Sniglet"/>
                <a:ea typeface="Sniglet"/>
                <a:cs typeface="Sniglet"/>
                <a:sym typeface="Sniglet"/>
              </a:rPr>
              <a:t>Fortalecimiento de habilidades para la vida, habilidades sociales, conciencia, regulación y autonomía emocional en escenarios de formación diaria, direcciones de grupo, talleres, orientación es colar escuelas de padres  y salidas pedagógicas.</a:t>
            </a:r>
          </a:p>
          <a:p>
            <a:pPr marL="968134" lvl="1" indent="-484067" algn="ctr">
              <a:lnSpc>
                <a:spcPts val="5605"/>
              </a:lnSpc>
              <a:spcBef>
                <a:spcPct val="0"/>
              </a:spcBef>
              <a:buFont typeface="Arial"/>
              <a:buChar char="•"/>
            </a:pPr>
            <a:r>
              <a:rPr lang="en-US" sz="4484" spc="26">
                <a:solidFill>
                  <a:srgbClr val="000000"/>
                </a:solidFill>
                <a:latin typeface="Sniglet"/>
                <a:ea typeface="Sniglet"/>
                <a:cs typeface="Sniglet"/>
                <a:sym typeface="Sniglet"/>
              </a:rPr>
              <a:t>Implementación de medidas pedagógicas de justicia restaurativa, para reparar relaciones, conflictos y/o agresiones, a través de la aceptación de responsabilidades y del reconocimiento de errores.</a:t>
            </a:r>
          </a:p>
          <a:p>
            <a:pPr algn="ctr">
              <a:lnSpc>
                <a:spcPts val="5605"/>
              </a:lnSpc>
              <a:spcBef>
                <a:spcPct val="0"/>
              </a:spcBef>
            </a:pPr>
            <a:endParaRPr lang="en-US" sz="4484" spc="26">
              <a:solidFill>
                <a:srgbClr val="000000"/>
              </a:solidFill>
              <a:latin typeface="Sniglet"/>
              <a:ea typeface="Sniglet"/>
              <a:cs typeface="Sniglet"/>
              <a:sym typeface="Snigle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Freeform 2"/>
          <p:cNvSpPr/>
          <p:nvPr/>
        </p:nvSpPr>
        <p:spPr>
          <a:xfrm>
            <a:off x="177481" y="-1090187"/>
            <a:ext cx="17932619" cy="11947608"/>
          </a:xfrm>
          <a:custGeom>
            <a:avLst/>
            <a:gdLst/>
            <a:ahLst/>
            <a:cxnLst/>
            <a:rect l="l" t="t" r="r" b="b"/>
            <a:pathLst>
              <a:path w="17932619" h="11947608">
                <a:moveTo>
                  <a:pt x="0" y="0"/>
                </a:moveTo>
                <a:lnTo>
                  <a:pt x="17932619" y="0"/>
                </a:lnTo>
                <a:lnTo>
                  <a:pt x="17932619" y="11947608"/>
                </a:lnTo>
                <a:lnTo>
                  <a:pt x="0" y="1194760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TextBox 3"/>
          <p:cNvSpPr txBox="1"/>
          <p:nvPr/>
        </p:nvSpPr>
        <p:spPr>
          <a:xfrm>
            <a:off x="1470802" y="2233929"/>
            <a:ext cx="14641096" cy="3002818"/>
          </a:xfrm>
          <a:prstGeom prst="rect">
            <a:avLst/>
          </a:prstGeom>
        </p:spPr>
        <p:txBody>
          <a:bodyPr lIns="0" tIns="0" rIns="0" bIns="0" rtlCol="0" anchor="t">
            <a:spAutoFit/>
          </a:bodyPr>
          <a:lstStyle/>
          <a:p>
            <a:pPr algn="ctr">
              <a:lnSpc>
                <a:spcPts val="3993"/>
              </a:lnSpc>
            </a:pPr>
            <a:r>
              <a:rPr lang="en-US" sz="3194" spc="19">
                <a:solidFill>
                  <a:srgbClr val="031028"/>
                </a:solidFill>
                <a:latin typeface="Sniglet"/>
                <a:ea typeface="Sniglet"/>
                <a:cs typeface="Sniglet"/>
                <a:sym typeface="Sniglet"/>
              </a:rPr>
              <a:t>Desde la implementación de la JER en la institución, la comprensión de la Convivencia escolar se ha venido transformando hacia un ejercicio más consciente, es decir, donde los estudiantes actúan con conocimiento de sus obras y de su repercusión colectiva, en síntesis, es posible identificar cómo los actores involucrados en la experiencia coinciden en que la implementación de la JER fortaleció los procesos convivenciales de la institución</a:t>
            </a:r>
          </a:p>
        </p:txBody>
      </p:sp>
      <p:sp>
        <p:nvSpPr>
          <p:cNvPr id="4" name="Freeform 4"/>
          <p:cNvSpPr/>
          <p:nvPr/>
        </p:nvSpPr>
        <p:spPr>
          <a:xfrm rot="-504656">
            <a:off x="14192506" y="-3407053"/>
            <a:ext cx="7131677" cy="5937121"/>
          </a:xfrm>
          <a:custGeom>
            <a:avLst/>
            <a:gdLst/>
            <a:ahLst/>
            <a:cxnLst/>
            <a:rect l="l" t="t" r="r" b="b"/>
            <a:pathLst>
              <a:path w="7131677" h="5937121">
                <a:moveTo>
                  <a:pt x="0" y="0"/>
                </a:moveTo>
                <a:lnTo>
                  <a:pt x="7131677" y="0"/>
                </a:lnTo>
                <a:lnTo>
                  <a:pt x="7131677" y="5937121"/>
                </a:lnTo>
                <a:lnTo>
                  <a:pt x="0" y="5937121"/>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5" name="Freeform 5"/>
          <p:cNvSpPr/>
          <p:nvPr/>
        </p:nvSpPr>
        <p:spPr>
          <a:xfrm rot="3518972">
            <a:off x="-2537139" y="6289739"/>
            <a:ext cx="7131677" cy="5937121"/>
          </a:xfrm>
          <a:custGeom>
            <a:avLst/>
            <a:gdLst/>
            <a:ahLst/>
            <a:cxnLst/>
            <a:rect l="l" t="t" r="r" b="b"/>
            <a:pathLst>
              <a:path w="7131677" h="5937121">
                <a:moveTo>
                  <a:pt x="0" y="0"/>
                </a:moveTo>
                <a:lnTo>
                  <a:pt x="7131678" y="0"/>
                </a:lnTo>
                <a:lnTo>
                  <a:pt x="7131678" y="5937122"/>
                </a:lnTo>
                <a:lnTo>
                  <a:pt x="0" y="593712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6" name="Freeform 6"/>
          <p:cNvSpPr/>
          <p:nvPr/>
        </p:nvSpPr>
        <p:spPr>
          <a:xfrm rot="-5309878">
            <a:off x="14722161" y="6764626"/>
            <a:ext cx="7131677" cy="5937121"/>
          </a:xfrm>
          <a:custGeom>
            <a:avLst/>
            <a:gdLst/>
            <a:ahLst/>
            <a:cxnLst/>
            <a:rect l="l" t="t" r="r" b="b"/>
            <a:pathLst>
              <a:path w="7131677" h="5937121">
                <a:moveTo>
                  <a:pt x="0" y="0"/>
                </a:moveTo>
                <a:lnTo>
                  <a:pt x="7131678" y="0"/>
                </a:lnTo>
                <a:lnTo>
                  <a:pt x="7131678" y="5937121"/>
                </a:lnTo>
                <a:lnTo>
                  <a:pt x="0" y="5937121"/>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7" name="Freeform 7"/>
          <p:cNvSpPr/>
          <p:nvPr/>
        </p:nvSpPr>
        <p:spPr>
          <a:xfrm rot="-6568170">
            <a:off x="-3734539" y="-3407053"/>
            <a:ext cx="7131677" cy="5937121"/>
          </a:xfrm>
          <a:custGeom>
            <a:avLst/>
            <a:gdLst/>
            <a:ahLst/>
            <a:cxnLst/>
            <a:rect l="l" t="t" r="r" b="b"/>
            <a:pathLst>
              <a:path w="7131677" h="5937121">
                <a:moveTo>
                  <a:pt x="0" y="0"/>
                </a:moveTo>
                <a:lnTo>
                  <a:pt x="7131678" y="0"/>
                </a:lnTo>
                <a:lnTo>
                  <a:pt x="7131678" y="5937121"/>
                </a:lnTo>
                <a:lnTo>
                  <a:pt x="0" y="5937121"/>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8" name="TextBox 8"/>
          <p:cNvSpPr txBox="1"/>
          <p:nvPr/>
        </p:nvSpPr>
        <p:spPr>
          <a:xfrm>
            <a:off x="4055253" y="5817772"/>
            <a:ext cx="10177074" cy="2981494"/>
          </a:xfrm>
          <a:prstGeom prst="rect">
            <a:avLst/>
          </a:prstGeom>
        </p:spPr>
        <p:txBody>
          <a:bodyPr lIns="0" tIns="0" rIns="0" bIns="0" rtlCol="0" anchor="t">
            <a:spAutoFit/>
          </a:bodyPr>
          <a:lstStyle/>
          <a:p>
            <a:pPr algn="ctr">
              <a:lnSpc>
                <a:spcPts val="3314"/>
              </a:lnSpc>
              <a:spcBef>
                <a:spcPct val="0"/>
              </a:spcBef>
            </a:pPr>
            <a:r>
              <a:rPr lang="en-US" sz="3013" spc="54">
                <a:solidFill>
                  <a:srgbClr val="031028"/>
                </a:solidFill>
                <a:latin typeface="Poppins"/>
                <a:ea typeface="Poppins"/>
                <a:cs typeface="Poppins"/>
                <a:sym typeface="Poppins"/>
              </a:rPr>
              <a:t>Los estudiantes son responsables de sus hechos, es más formativo que el estudiante reconozca sus actos y sobre ellos reflexione y repare a las víctimas; la propia familia, sus compañeros, el colegio, de manera que,  nuestro manual de convivencia es más formativo con la justicia restaurativa que con la justicia retributiva</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Freeform 2"/>
          <p:cNvSpPr/>
          <p:nvPr/>
        </p:nvSpPr>
        <p:spPr>
          <a:xfrm>
            <a:off x="1028700" y="4072143"/>
            <a:ext cx="6914877" cy="5186157"/>
          </a:xfrm>
          <a:custGeom>
            <a:avLst/>
            <a:gdLst/>
            <a:ahLst/>
            <a:cxnLst/>
            <a:rect l="l" t="t" r="r" b="b"/>
            <a:pathLst>
              <a:path w="6914877" h="5186157">
                <a:moveTo>
                  <a:pt x="0" y="0"/>
                </a:moveTo>
                <a:lnTo>
                  <a:pt x="6914877" y="0"/>
                </a:lnTo>
                <a:lnTo>
                  <a:pt x="6914877" y="5186157"/>
                </a:lnTo>
                <a:lnTo>
                  <a:pt x="0" y="5186157"/>
                </a:lnTo>
                <a:lnTo>
                  <a:pt x="0" y="0"/>
                </a:lnTo>
                <a:close/>
              </a:path>
            </a:pathLst>
          </a:custGeom>
          <a:blipFill>
            <a:blip r:embed="rId2"/>
            <a:stretch>
              <a:fillRect/>
            </a:stretch>
          </a:blipFill>
        </p:spPr>
      </p:sp>
      <p:sp>
        <p:nvSpPr>
          <p:cNvPr id="3" name="Freeform 3"/>
          <p:cNvSpPr/>
          <p:nvPr/>
        </p:nvSpPr>
        <p:spPr>
          <a:xfrm>
            <a:off x="7943577" y="2159594"/>
            <a:ext cx="4475859" cy="5967812"/>
          </a:xfrm>
          <a:custGeom>
            <a:avLst/>
            <a:gdLst/>
            <a:ahLst/>
            <a:cxnLst/>
            <a:rect l="l" t="t" r="r" b="b"/>
            <a:pathLst>
              <a:path w="4475859" h="5967812">
                <a:moveTo>
                  <a:pt x="0" y="0"/>
                </a:moveTo>
                <a:lnTo>
                  <a:pt x="4475858" y="0"/>
                </a:lnTo>
                <a:lnTo>
                  <a:pt x="4475858" y="5967812"/>
                </a:lnTo>
                <a:lnTo>
                  <a:pt x="0" y="5967812"/>
                </a:lnTo>
                <a:lnTo>
                  <a:pt x="0" y="0"/>
                </a:lnTo>
                <a:close/>
              </a:path>
            </a:pathLst>
          </a:custGeom>
          <a:blipFill>
            <a:blip r:embed="rId3"/>
            <a:stretch>
              <a:fillRect/>
            </a:stretch>
          </a:blipFill>
        </p:spPr>
      </p:sp>
      <p:sp>
        <p:nvSpPr>
          <p:cNvPr id="4" name="Freeform 4"/>
          <p:cNvSpPr/>
          <p:nvPr/>
        </p:nvSpPr>
        <p:spPr>
          <a:xfrm>
            <a:off x="13010009" y="3292564"/>
            <a:ext cx="4474302" cy="5965736"/>
          </a:xfrm>
          <a:custGeom>
            <a:avLst/>
            <a:gdLst/>
            <a:ahLst/>
            <a:cxnLst/>
            <a:rect l="l" t="t" r="r" b="b"/>
            <a:pathLst>
              <a:path w="4474302" h="5965736">
                <a:moveTo>
                  <a:pt x="0" y="0"/>
                </a:moveTo>
                <a:lnTo>
                  <a:pt x="4474302" y="0"/>
                </a:lnTo>
                <a:lnTo>
                  <a:pt x="4474302" y="5965736"/>
                </a:lnTo>
                <a:lnTo>
                  <a:pt x="0" y="5965736"/>
                </a:lnTo>
                <a:lnTo>
                  <a:pt x="0" y="0"/>
                </a:lnTo>
                <a:close/>
              </a:path>
            </a:pathLst>
          </a:custGeom>
          <a:blipFill>
            <a:blip r:embed="rId4"/>
            <a:stretch>
              <a:fillRect/>
            </a:stretch>
          </a:blipFill>
        </p:spPr>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E92"/>
        </a:solidFill>
        <a:effectLst/>
      </p:bgPr>
    </p:bg>
    <p:spTree>
      <p:nvGrpSpPr>
        <p:cNvPr id="1" name=""/>
        <p:cNvGrpSpPr/>
        <p:nvPr/>
      </p:nvGrpSpPr>
      <p:grpSpPr>
        <a:xfrm>
          <a:off x="0" y="0"/>
          <a:ext cx="0" cy="0"/>
          <a:chOff x="0" y="0"/>
          <a:chExt cx="0" cy="0"/>
        </a:xfrm>
      </p:grpSpPr>
      <p:sp>
        <p:nvSpPr>
          <p:cNvPr id="2" name="Freeform 2"/>
          <p:cNvSpPr/>
          <p:nvPr/>
        </p:nvSpPr>
        <p:spPr>
          <a:xfrm rot="2700000">
            <a:off x="14584978" y="-2968561"/>
            <a:ext cx="7131677" cy="5937121"/>
          </a:xfrm>
          <a:custGeom>
            <a:avLst/>
            <a:gdLst/>
            <a:ahLst/>
            <a:cxnLst/>
            <a:rect l="l" t="t" r="r" b="b"/>
            <a:pathLst>
              <a:path w="7131677" h="5937121">
                <a:moveTo>
                  <a:pt x="0" y="0"/>
                </a:moveTo>
                <a:lnTo>
                  <a:pt x="7131677" y="0"/>
                </a:lnTo>
                <a:lnTo>
                  <a:pt x="7131677" y="5937122"/>
                </a:lnTo>
                <a:lnTo>
                  <a:pt x="0" y="593712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rot="-8584396">
            <a:off x="-3893849" y="-4281593"/>
            <a:ext cx="8483059" cy="7062147"/>
          </a:xfrm>
          <a:custGeom>
            <a:avLst/>
            <a:gdLst/>
            <a:ahLst/>
            <a:cxnLst/>
            <a:rect l="l" t="t" r="r" b="b"/>
            <a:pathLst>
              <a:path w="8483059" h="7062147">
                <a:moveTo>
                  <a:pt x="0" y="0"/>
                </a:moveTo>
                <a:lnTo>
                  <a:pt x="8483059" y="0"/>
                </a:lnTo>
                <a:lnTo>
                  <a:pt x="8483059" y="7062147"/>
                </a:lnTo>
                <a:lnTo>
                  <a:pt x="0" y="706214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4" name="Freeform 4"/>
          <p:cNvSpPr/>
          <p:nvPr/>
        </p:nvSpPr>
        <p:spPr>
          <a:xfrm rot="-8584396">
            <a:off x="-2998164" y="8673010"/>
            <a:ext cx="8483059" cy="7062147"/>
          </a:xfrm>
          <a:custGeom>
            <a:avLst/>
            <a:gdLst/>
            <a:ahLst/>
            <a:cxnLst/>
            <a:rect l="l" t="t" r="r" b="b"/>
            <a:pathLst>
              <a:path w="8483059" h="7062147">
                <a:moveTo>
                  <a:pt x="0" y="0"/>
                </a:moveTo>
                <a:lnTo>
                  <a:pt x="8483059" y="0"/>
                </a:lnTo>
                <a:lnTo>
                  <a:pt x="8483059" y="7062147"/>
                </a:lnTo>
                <a:lnTo>
                  <a:pt x="0" y="7062147"/>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5" name="Freeform 5"/>
          <p:cNvSpPr/>
          <p:nvPr/>
        </p:nvSpPr>
        <p:spPr>
          <a:xfrm>
            <a:off x="12405023" y="7691771"/>
            <a:ext cx="8483059" cy="7062147"/>
          </a:xfrm>
          <a:custGeom>
            <a:avLst/>
            <a:gdLst/>
            <a:ahLst/>
            <a:cxnLst/>
            <a:rect l="l" t="t" r="r" b="b"/>
            <a:pathLst>
              <a:path w="8483059" h="7062147">
                <a:moveTo>
                  <a:pt x="0" y="0"/>
                </a:moveTo>
                <a:lnTo>
                  <a:pt x="8483059" y="0"/>
                </a:lnTo>
                <a:lnTo>
                  <a:pt x="8483059" y="7062146"/>
                </a:lnTo>
                <a:lnTo>
                  <a:pt x="0" y="706214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6" name="Freeform 6"/>
          <p:cNvSpPr/>
          <p:nvPr/>
        </p:nvSpPr>
        <p:spPr>
          <a:xfrm>
            <a:off x="8309931" y="1320438"/>
            <a:ext cx="8949369" cy="6600160"/>
          </a:xfrm>
          <a:custGeom>
            <a:avLst/>
            <a:gdLst/>
            <a:ahLst/>
            <a:cxnLst/>
            <a:rect l="l" t="t" r="r" b="b"/>
            <a:pathLst>
              <a:path w="8949369" h="6600160">
                <a:moveTo>
                  <a:pt x="0" y="0"/>
                </a:moveTo>
                <a:lnTo>
                  <a:pt x="8949369" y="0"/>
                </a:lnTo>
                <a:lnTo>
                  <a:pt x="8949369" y="6600160"/>
                </a:lnTo>
                <a:lnTo>
                  <a:pt x="0" y="660016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3030326" y="5855119"/>
            <a:ext cx="3264362" cy="3673304"/>
          </a:xfrm>
          <a:custGeom>
            <a:avLst/>
            <a:gdLst/>
            <a:ahLst/>
            <a:cxnLst/>
            <a:rect l="l" t="t" r="r" b="b"/>
            <a:pathLst>
              <a:path w="3264362" h="3673304">
                <a:moveTo>
                  <a:pt x="0" y="0"/>
                </a:moveTo>
                <a:lnTo>
                  <a:pt x="3264362" y="0"/>
                </a:lnTo>
                <a:lnTo>
                  <a:pt x="3264362" y="3673304"/>
                </a:lnTo>
                <a:lnTo>
                  <a:pt x="0" y="3673304"/>
                </a:lnTo>
                <a:lnTo>
                  <a:pt x="0" y="0"/>
                </a:lnTo>
                <a:close/>
              </a:path>
            </a:pathLst>
          </a:custGeom>
          <a:blipFill>
            <a:blip r:embed="rId12"/>
            <a:stretch>
              <a:fillRect/>
            </a:stretch>
          </a:blipFill>
        </p:spPr>
      </p:sp>
      <p:sp>
        <p:nvSpPr>
          <p:cNvPr id="8" name="TextBox 8"/>
          <p:cNvSpPr txBox="1"/>
          <p:nvPr/>
        </p:nvSpPr>
        <p:spPr>
          <a:xfrm>
            <a:off x="1504998" y="1383650"/>
            <a:ext cx="6667046" cy="3759850"/>
          </a:xfrm>
          <a:prstGeom prst="rect">
            <a:avLst/>
          </a:prstGeom>
        </p:spPr>
        <p:txBody>
          <a:bodyPr lIns="0" tIns="0" rIns="0" bIns="0" rtlCol="0" anchor="t">
            <a:spAutoFit/>
          </a:bodyPr>
          <a:lstStyle/>
          <a:p>
            <a:pPr marL="0" lvl="0" indent="0" algn="ctr">
              <a:lnSpc>
                <a:spcPts val="14791"/>
              </a:lnSpc>
              <a:spcBef>
                <a:spcPct val="0"/>
              </a:spcBef>
            </a:pPr>
            <a:r>
              <a:rPr lang="en-US" sz="13446" spc="242">
                <a:solidFill>
                  <a:srgbClr val="031028"/>
                </a:solidFill>
                <a:latin typeface="Luducudu"/>
                <a:ea typeface="Luducudu"/>
                <a:cs typeface="Luducudu"/>
                <a:sym typeface="Luducudu"/>
              </a:rPr>
              <a:t>Muchas Gracias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951</Words>
  <Application>Microsoft Office PowerPoint</Application>
  <PresentationFormat>Personalizado</PresentationFormat>
  <Paragraphs>102</Paragraphs>
  <Slides>27</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27</vt:i4>
      </vt:variant>
    </vt:vector>
  </HeadingPairs>
  <TitlesOfParts>
    <vt:vector size="35" baseType="lpstr">
      <vt:lpstr>Luckiest Guy</vt:lpstr>
      <vt:lpstr>Sniglet</vt:lpstr>
      <vt:lpstr>Luducudu</vt:lpstr>
      <vt:lpstr>Calibri</vt:lpstr>
      <vt:lpstr>Poppins</vt:lpstr>
      <vt:lpstr>Poppins Medium</vt:lpstr>
      <vt:lpstr>Arial</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iniciativas que incitan a la paz</dc:title>
  <dc:creator>Juliana Giraldo</dc:creator>
  <cp:lastModifiedBy>ELKIN</cp:lastModifiedBy>
  <cp:revision>2</cp:revision>
  <dcterms:created xsi:type="dcterms:W3CDTF">2006-08-16T00:00:00Z</dcterms:created>
  <dcterms:modified xsi:type="dcterms:W3CDTF">2025-10-16T14:37:11Z</dcterms:modified>
  <dc:identifier>DAGRxRoUF64</dc:identifier>
</cp:coreProperties>
</file>